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69" r:id="rId1"/>
    <p:sldMasterId id="2147483773" r:id="rId2"/>
    <p:sldMasterId id="2147483776" r:id="rId3"/>
    <p:sldMasterId id="2147483780" r:id="rId4"/>
    <p:sldMasterId id="2147483788" r:id="rId5"/>
    <p:sldMasterId id="2147483792" r:id="rId6"/>
  </p:sldMasterIdLst>
  <p:notesMasterIdLst>
    <p:notesMasterId r:id="rId100"/>
  </p:notesMasterIdLst>
  <p:handoutMasterIdLst>
    <p:handoutMasterId r:id="rId101"/>
  </p:handoutMasterIdLst>
  <p:sldIdLst>
    <p:sldId id="466" r:id="rId7"/>
    <p:sldId id="462" r:id="rId8"/>
    <p:sldId id="1547" r:id="rId9"/>
    <p:sldId id="1552" r:id="rId10"/>
    <p:sldId id="319" r:id="rId11"/>
    <p:sldId id="360" r:id="rId12"/>
    <p:sldId id="320" r:id="rId13"/>
    <p:sldId id="458" r:id="rId14"/>
    <p:sldId id="459" r:id="rId15"/>
    <p:sldId id="316" r:id="rId16"/>
    <p:sldId id="329" r:id="rId17"/>
    <p:sldId id="325" r:id="rId18"/>
    <p:sldId id="356" r:id="rId19"/>
    <p:sldId id="314" r:id="rId20"/>
    <p:sldId id="357" r:id="rId21"/>
    <p:sldId id="358" r:id="rId22"/>
    <p:sldId id="465" r:id="rId23"/>
    <p:sldId id="415" r:id="rId24"/>
    <p:sldId id="1553" r:id="rId25"/>
    <p:sldId id="1535" r:id="rId26"/>
    <p:sldId id="309" r:id="rId27"/>
    <p:sldId id="361" r:id="rId28"/>
    <p:sldId id="317" r:id="rId29"/>
    <p:sldId id="303" r:id="rId30"/>
    <p:sldId id="362" r:id="rId31"/>
    <p:sldId id="363" r:id="rId32"/>
    <p:sldId id="369" r:id="rId33"/>
    <p:sldId id="312" r:id="rId34"/>
    <p:sldId id="1562" r:id="rId35"/>
    <p:sldId id="1536" r:id="rId36"/>
    <p:sldId id="370" r:id="rId37"/>
    <p:sldId id="371" r:id="rId38"/>
    <p:sldId id="374" r:id="rId39"/>
    <p:sldId id="348" r:id="rId40"/>
    <p:sldId id="375" r:id="rId41"/>
    <p:sldId id="1533" r:id="rId42"/>
    <p:sldId id="1543" r:id="rId43"/>
    <p:sldId id="1555" r:id="rId44"/>
    <p:sldId id="1545" r:id="rId45"/>
    <p:sldId id="1537" r:id="rId46"/>
    <p:sldId id="378" r:id="rId47"/>
    <p:sldId id="379" r:id="rId48"/>
    <p:sldId id="341" r:id="rId49"/>
    <p:sldId id="380" r:id="rId50"/>
    <p:sldId id="441" r:id="rId51"/>
    <p:sldId id="432" r:id="rId52"/>
    <p:sldId id="381" r:id="rId53"/>
    <p:sldId id="1556" r:id="rId54"/>
    <p:sldId id="1548" r:id="rId55"/>
    <p:sldId id="1549" r:id="rId56"/>
    <p:sldId id="475" r:id="rId57"/>
    <p:sldId id="476" r:id="rId58"/>
    <p:sldId id="1551" r:id="rId59"/>
    <p:sldId id="383" r:id="rId60"/>
    <p:sldId id="318" r:id="rId61"/>
    <p:sldId id="1544" r:id="rId62"/>
    <p:sldId id="1546" r:id="rId63"/>
    <p:sldId id="384" r:id="rId64"/>
    <p:sldId id="385" r:id="rId65"/>
    <p:sldId id="386" r:id="rId66"/>
    <p:sldId id="1557" r:id="rId67"/>
    <p:sldId id="388" r:id="rId68"/>
    <p:sldId id="389" r:id="rId69"/>
    <p:sldId id="1558" r:id="rId70"/>
    <p:sldId id="1561" r:id="rId71"/>
    <p:sldId id="1538" r:id="rId72"/>
    <p:sldId id="397" r:id="rId73"/>
    <p:sldId id="457" r:id="rId74"/>
    <p:sldId id="398" r:id="rId75"/>
    <p:sldId id="401" r:id="rId76"/>
    <p:sldId id="402" r:id="rId77"/>
    <p:sldId id="1541" r:id="rId78"/>
    <p:sldId id="1524" r:id="rId79"/>
    <p:sldId id="405" r:id="rId80"/>
    <p:sldId id="1532" r:id="rId81"/>
    <p:sldId id="410" r:id="rId82"/>
    <p:sldId id="411" r:id="rId83"/>
    <p:sldId id="412" r:id="rId84"/>
    <p:sldId id="1559" r:id="rId85"/>
    <p:sldId id="1540" r:id="rId86"/>
    <p:sldId id="467" r:id="rId87"/>
    <p:sldId id="468" r:id="rId88"/>
    <p:sldId id="469" r:id="rId89"/>
    <p:sldId id="470" r:id="rId90"/>
    <p:sldId id="471" r:id="rId91"/>
    <p:sldId id="443" r:id="rId92"/>
    <p:sldId id="444" r:id="rId93"/>
    <p:sldId id="472" r:id="rId94"/>
    <p:sldId id="473" r:id="rId95"/>
    <p:sldId id="455" r:id="rId96"/>
    <p:sldId id="1560" r:id="rId97"/>
    <p:sldId id="1542" r:id="rId98"/>
    <p:sldId id="438" r:id="rId99"/>
  </p:sldIdLst>
  <p:sldSz cx="18294350" cy="10290175"/>
  <p:notesSz cx="7315200" cy="9601200"/>
  <p:embeddedFontLst>
    <p:embeddedFont>
      <p:font typeface="Century Gothic" panose="020B0502020202020204" pitchFamily="34" charset="0"/>
      <p:regular r:id="rId102"/>
      <p:bold r:id="rId102"/>
      <p:italic r:id="rId103"/>
      <p:boldItalic r:id="rId103"/>
    </p:embeddedFont>
    <p:embeddedFont>
      <p:font typeface="Heydings Controls" panose="020B0604020202020204" charset="0"/>
      <p:regular r:id="rId103"/>
      <p:bold r:id="rId104"/>
      <p:italic r:id="rId105"/>
      <p:boldItalic r:id="rId106"/>
    </p:embeddedFont>
    <p:embeddedFont>
      <p:font typeface="Lato Light" panose="020F0502020204030203" pitchFamily="34" charset="0"/>
      <p:regular r:id="rId103"/>
      <p:italic r:id="rId103"/>
    </p:embeddedFont>
    <p:embeddedFont>
      <p:font typeface="Open Sans" panose="020B0606030504020204" pitchFamily="34" charset="0"/>
      <p:regular r:id="rId103"/>
      <p:bold r:id="rId103"/>
      <p:italic r:id="rId103"/>
      <p:boldItalic r:id="rId103"/>
    </p:embeddedFont>
    <p:embeddedFont>
      <p:font typeface="Oswald" panose="02000803000000000000" pitchFamily="2" charset="0"/>
      <p:regular r:id="rId102"/>
      <p:bold r:id="rId102"/>
      <p:italic r:id="rId102"/>
      <p:boldItalic r:id="rId102"/>
    </p:embeddedFont>
    <p:embeddedFont>
      <p:font typeface="Oswald Regular" panose="02000503000000000000" pitchFamily="2" charset="0"/>
      <p:regular r:id="rId102"/>
    </p:embeddedFont>
    <p:embeddedFont>
      <p:font typeface="Raleway" panose="020B0503030101060003" pitchFamily="34" charset="0"/>
      <p:regular r:id="rId103"/>
      <p:bold r:id="rId103"/>
      <p:italic r:id="rId103"/>
      <p:boldItalic r:id="rId103"/>
    </p:embeddedFont>
  </p:embeddedFontLst>
  <p:defaultTextStyle>
    <a:defPPr>
      <a:defRPr lang="en-US"/>
    </a:defPPr>
    <a:lvl1pPr marL="0" algn="l" defTabSz="1373785" rtl="0" eaLnBrk="1" latinLnBrk="0" hangingPunct="1">
      <a:defRPr sz="2899" kern="1200">
        <a:solidFill>
          <a:schemeClr val="tx1"/>
        </a:solidFill>
        <a:latin typeface="+mn-lt"/>
        <a:ea typeface="+mn-ea"/>
        <a:cs typeface="+mn-cs"/>
      </a:defRPr>
    </a:lvl1pPr>
    <a:lvl2pPr marL="686894" algn="l" defTabSz="1373785" rtl="0" eaLnBrk="1" latinLnBrk="0" hangingPunct="1">
      <a:defRPr sz="2899" kern="1200">
        <a:solidFill>
          <a:schemeClr val="tx1"/>
        </a:solidFill>
        <a:latin typeface="+mn-lt"/>
        <a:ea typeface="+mn-ea"/>
        <a:cs typeface="+mn-cs"/>
      </a:defRPr>
    </a:lvl2pPr>
    <a:lvl3pPr marL="1373785" algn="l" defTabSz="1373785" rtl="0" eaLnBrk="1" latinLnBrk="0" hangingPunct="1">
      <a:defRPr sz="2899" kern="1200">
        <a:solidFill>
          <a:schemeClr val="tx1"/>
        </a:solidFill>
        <a:latin typeface="+mn-lt"/>
        <a:ea typeface="+mn-ea"/>
        <a:cs typeface="+mn-cs"/>
      </a:defRPr>
    </a:lvl3pPr>
    <a:lvl4pPr marL="2060677" algn="l" defTabSz="1373785" rtl="0" eaLnBrk="1" latinLnBrk="0" hangingPunct="1">
      <a:defRPr sz="2899" kern="1200">
        <a:solidFill>
          <a:schemeClr val="tx1"/>
        </a:solidFill>
        <a:latin typeface="+mn-lt"/>
        <a:ea typeface="+mn-ea"/>
        <a:cs typeface="+mn-cs"/>
      </a:defRPr>
    </a:lvl4pPr>
    <a:lvl5pPr marL="2747569" algn="l" defTabSz="1373785" rtl="0" eaLnBrk="1" latinLnBrk="0" hangingPunct="1">
      <a:defRPr sz="2899" kern="1200">
        <a:solidFill>
          <a:schemeClr val="tx1"/>
        </a:solidFill>
        <a:latin typeface="+mn-lt"/>
        <a:ea typeface="+mn-ea"/>
        <a:cs typeface="+mn-cs"/>
      </a:defRPr>
    </a:lvl5pPr>
    <a:lvl6pPr marL="3434462" algn="l" defTabSz="1373785" rtl="0" eaLnBrk="1" latinLnBrk="0" hangingPunct="1">
      <a:defRPr sz="2899" kern="1200">
        <a:solidFill>
          <a:schemeClr val="tx1"/>
        </a:solidFill>
        <a:latin typeface="+mn-lt"/>
        <a:ea typeface="+mn-ea"/>
        <a:cs typeface="+mn-cs"/>
      </a:defRPr>
    </a:lvl6pPr>
    <a:lvl7pPr marL="4121358" algn="l" defTabSz="1373785" rtl="0" eaLnBrk="1" latinLnBrk="0" hangingPunct="1">
      <a:defRPr sz="2899" kern="1200">
        <a:solidFill>
          <a:schemeClr val="tx1"/>
        </a:solidFill>
        <a:latin typeface="+mn-lt"/>
        <a:ea typeface="+mn-ea"/>
        <a:cs typeface="+mn-cs"/>
      </a:defRPr>
    </a:lvl7pPr>
    <a:lvl8pPr marL="4808248" algn="l" defTabSz="1373785" rtl="0" eaLnBrk="1" latinLnBrk="0" hangingPunct="1">
      <a:defRPr sz="2899" kern="1200">
        <a:solidFill>
          <a:schemeClr val="tx1"/>
        </a:solidFill>
        <a:latin typeface="+mn-lt"/>
        <a:ea typeface="+mn-ea"/>
        <a:cs typeface="+mn-cs"/>
      </a:defRPr>
    </a:lvl8pPr>
    <a:lvl9pPr marL="5495139" algn="l" defTabSz="1373785" rtl="0" eaLnBrk="1" latinLnBrk="0" hangingPunct="1">
      <a:defRPr sz="28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7" userDrawn="1">
          <p15:clr>
            <a:srgbClr val="A4A3A4"/>
          </p15:clr>
        </p15:guide>
        <p15:guide id="2" pos="10540" userDrawn="1">
          <p15:clr>
            <a:srgbClr val="A4A3A4"/>
          </p15:clr>
        </p15:guide>
        <p15:guide id="3" pos="978" userDrawn="1">
          <p15:clr>
            <a:srgbClr val="A4A3A4"/>
          </p15:clr>
        </p15:guide>
      </p15:sldGuideLst>
    </p:ext>
    <p:ext uri="{2D200454-40CA-4A62-9FC3-DE9A4176ACB9}">
      <p15:notesGuideLst xmlns:p15="http://schemas.microsoft.com/office/powerpoint/2012/main">
        <p15:guide id="1" orient="horz" pos="2994" userDrawn="1">
          <p15:clr>
            <a:srgbClr val="A4A3A4"/>
          </p15:clr>
        </p15:guide>
        <p15:guide id="2" pos="2273" userDrawn="1">
          <p15:clr>
            <a:srgbClr val="A4A3A4"/>
          </p15:clr>
        </p15:guide>
        <p15:guide id="3" orient="horz" pos="3024" userDrawn="1">
          <p15:clr>
            <a:srgbClr val="A4A3A4"/>
          </p15:clr>
        </p15:guide>
        <p15:guide id="4"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7AE"/>
    <a:srgbClr val="1D5C87"/>
    <a:srgbClr val="88BDE7"/>
    <a:srgbClr val="848388"/>
    <a:srgbClr val="103595"/>
    <a:srgbClr val="000000"/>
    <a:srgbClr val="FFFFFF"/>
    <a:srgbClr val="B02424"/>
    <a:srgbClr val="E9EAEE"/>
    <a:srgbClr val="E9D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DC26-DDEC-4ADA-9881-69EB9D04D843}" v="4" dt="2024-03-31T16:59:18.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7" autoAdjust="0"/>
    <p:restoredTop sz="96130" autoAdjust="0"/>
  </p:normalViewPr>
  <p:slideViewPr>
    <p:cSldViewPr snapToGrid="0">
      <p:cViewPr varScale="1">
        <p:scale>
          <a:sx n="73" d="100"/>
          <a:sy n="73" d="100"/>
        </p:scale>
        <p:origin x="92" y="208"/>
      </p:cViewPr>
      <p:guideLst>
        <p:guide orient="horz" pos="857"/>
        <p:guide pos="10540"/>
        <p:guide pos="97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75" d="100"/>
          <a:sy n="75" d="100"/>
        </p:scale>
        <p:origin x="3900" y="66"/>
      </p:cViewPr>
      <p:guideLst>
        <p:guide orient="horz" pos="2994"/>
        <p:guide pos="2273"/>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presProps" Target="pres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font" Target="fonts/font1.fntdata"/><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font" Target="fonts/font2.fntdata"/><Relationship Id="rId108" Type="http://schemas.openxmlformats.org/officeDocument/2006/relationships/viewProps" Target="view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font" Target="fonts/font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heme" Target="theme/theme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8" tIns="48330" rIns="96658" bIns="48330" rtlCol="0"/>
          <a:lstStyle>
            <a:lvl1pPr algn="l">
              <a:defRPr sz="1300"/>
            </a:lvl1pPr>
          </a:lstStyle>
          <a:p>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6658" tIns="48330" rIns="96658" bIns="48330" rtlCol="0"/>
          <a:lstStyle>
            <a:lvl1pPr algn="r">
              <a:defRPr sz="1300"/>
            </a:lvl1pPr>
          </a:lstStyle>
          <a:p>
            <a:endParaRPr lang="en-US" dirty="0"/>
          </a:p>
        </p:txBody>
      </p:sp>
      <p:sp>
        <p:nvSpPr>
          <p:cNvPr id="4" name="Footer Placeholder 3"/>
          <p:cNvSpPr>
            <a:spLocks noGrp="1"/>
          </p:cNvSpPr>
          <p:nvPr>
            <p:ph type="ftr" sz="quarter" idx="2"/>
          </p:nvPr>
        </p:nvSpPr>
        <p:spPr>
          <a:xfrm>
            <a:off x="1" y="9119473"/>
            <a:ext cx="3169920" cy="480060"/>
          </a:xfrm>
          <a:prstGeom prst="rect">
            <a:avLst/>
          </a:prstGeom>
        </p:spPr>
        <p:txBody>
          <a:bodyPr vert="horz" lIns="96658" tIns="48330" rIns="96658" bIns="4833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9" y="9119473"/>
            <a:ext cx="3169920" cy="480060"/>
          </a:xfrm>
          <a:prstGeom prst="rect">
            <a:avLst/>
          </a:prstGeom>
        </p:spPr>
        <p:txBody>
          <a:bodyPr vert="horz" lIns="96658" tIns="48330" rIns="96658" bIns="48330" rtlCol="0" anchor="b"/>
          <a:lstStyle>
            <a:lvl1pPr algn="r">
              <a:defRPr sz="1300"/>
            </a:lvl1pPr>
          </a:lstStyle>
          <a:p>
            <a:fld id="{19720D8D-E5CE-45AF-91CC-B6AF5AF9344A}" type="slidenum">
              <a:rPr lang="en-US" smtClean="0"/>
              <a:pPr/>
              <a:t>‹#›</a:t>
            </a:fld>
            <a:endParaRPr lang="en-US" dirty="0"/>
          </a:p>
        </p:txBody>
      </p:sp>
    </p:spTree>
    <p:extLst>
      <p:ext uri="{BB962C8B-B14F-4D97-AF65-F5344CB8AC3E}">
        <p14:creationId xmlns:p14="http://schemas.microsoft.com/office/powerpoint/2010/main" val="32088893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8" tIns="48330" rIns="96658" bIns="48330" rtlCol="0"/>
          <a:lstStyle>
            <a:lvl1pPr algn="l">
              <a:defRPr sz="13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58" tIns="48330" rIns="96658" bIns="48330"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8" tIns="48330" rIns="96658" bIns="48330"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8" tIns="48330" rIns="96658"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3"/>
            <a:ext cx="3169920" cy="480060"/>
          </a:xfrm>
          <a:prstGeom prst="rect">
            <a:avLst/>
          </a:prstGeom>
        </p:spPr>
        <p:txBody>
          <a:bodyPr vert="horz" lIns="96658" tIns="48330" rIns="96658" bIns="4833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58" tIns="48330" rIns="96658" bIns="48330" rtlCol="0" anchor="b"/>
          <a:lstStyle>
            <a:lvl1pPr algn="r">
              <a:defRPr sz="1300"/>
            </a:lvl1pPr>
          </a:lstStyle>
          <a:p>
            <a:fld id="{951F1A49-8522-435E-90D1-6D3B6646FEA3}" type="slidenum">
              <a:rPr lang="en-US" smtClean="0"/>
              <a:pPr/>
              <a:t>‹#›</a:t>
            </a:fld>
            <a:endParaRPr lang="en-US" dirty="0"/>
          </a:p>
        </p:txBody>
      </p:sp>
    </p:spTree>
    <p:extLst>
      <p:ext uri="{BB962C8B-B14F-4D97-AF65-F5344CB8AC3E}">
        <p14:creationId xmlns:p14="http://schemas.microsoft.com/office/powerpoint/2010/main" val="398010006"/>
      </p:ext>
    </p:extLst>
  </p:cSld>
  <p:clrMap bg1="lt1" tx1="dk1" bg2="lt2" tx2="dk2" accent1="accent1" accent2="accent2" accent3="accent3" accent4="accent4" accent5="accent5" accent6="accent6" hlink="hlink" folHlink="folHlink"/>
  <p:hf sldNum="0" hdr="0" ftr="0" dt="0"/>
  <p:notesStyle>
    <a:lvl1pPr marL="0" algn="l" defTabSz="1373785" rtl="0" eaLnBrk="1" latinLnBrk="0" hangingPunct="1">
      <a:defRPr sz="1801" kern="1200">
        <a:solidFill>
          <a:schemeClr val="tx1"/>
        </a:solidFill>
        <a:latin typeface="+mn-lt"/>
        <a:ea typeface="+mn-ea"/>
        <a:cs typeface="+mn-cs"/>
      </a:defRPr>
    </a:lvl1pPr>
    <a:lvl2pPr marL="686894" algn="l" defTabSz="1373785" rtl="0" eaLnBrk="1" latinLnBrk="0" hangingPunct="1">
      <a:defRPr sz="1801" kern="1200">
        <a:solidFill>
          <a:schemeClr val="tx1"/>
        </a:solidFill>
        <a:latin typeface="+mn-lt"/>
        <a:ea typeface="+mn-ea"/>
        <a:cs typeface="+mn-cs"/>
      </a:defRPr>
    </a:lvl2pPr>
    <a:lvl3pPr marL="1373785" algn="l" defTabSz="1373785" rtl="0" eaLnBrk="1" latinLnBrk="0" hangingPunct="1">
      <a:defRPr sz="1801" kern="1200">
        <a:solidFill>
          <a:schemeClr val="tx1"/>
        </a:solidFill>
        <a:latin typeface="+mn-lt"/>
        <a:ea typeface="+mn-ea"/>
        <a:cs typeface="+mn-cs"/>
      </a:defRPr>
    </a:lvl3pPr>
    <a:lvl4pPr marL="2060677" algn="l" defTabSz="1373785" rtl="0" eaLnBrk="1" latinLnBrk="0" hangingPunct="1">
      <a:defRPr sz="1801" kern="1200">
        <a:solidFill>
          <a:schemeClr val="tx1"/>
        </a:solidFill>
        <a:latin typeface="+mn-lt"/>
        <a:ea typeface="+mn-ea"/>
        <a:cs typeface="+mn-cs"/>
      </a:defRPr>
    </a:lvl4pPr>
    <a:lvl5pPr marL="2747569" algn="l" defTabSz="1373785" rtl="0" eaLnBrk="1" latinLnBrk="0" hangingPunct="1">
      <a:defRPr sz="1801" kern="1200">
        <a:solidFill>
          <a:schemeClr val="tx1"/>
        </a:solidFill>
        <a:latin typeface="+mn-lt"/>
        <a:ea typeface="+mn-ea"/>
        <a:cs typeface="+mn-cs"/>
      </a:defRPr>
    </a:lvl5pPr>
    <a:lvl6pPr marL="3434462" algn="l" defTabSz="1373785" rtl="0" eaLnBrk="1" latinLnBrk="0" hangingPunct="1">
      <a:defRPr sz="1801" kern="1200">
        <a:solidFill>
          <a:schemeClr val="tx1"/>
        </a:solidFill>
        <a:latin typeface="+mn-lt"/>
        <a:ea typeface="+mn-ea"/>
        <a:cs typeface="+mn-cs"/>
      </a:defRPr>
    </a:lvl6pPr>
    <a:lvl7pPr marL="4121358" algn="l" defTabSz="1373785" rtl="0" eaLnBrk="1" latinLnBrk="0" hangingPunct="1">
      <a:defRPr sz="1801" kern="1200">
        <a:solidFill>
          <a:schemeClr val="tx1"/>
        </a:solidFill>
        <a:latin typeface="+mn-lt"/>
        <a:ea typeface="+mn-ea"/>
        <a:cs typeface="+mn-cs"/>
      </a:defRPr>
    </a:lvl7pPr>
    <a:lvl8pPr marL="4808248" algn="l" defTabSz="1373785" rtl="0" eaLnBrk="1" latinLnBrk="0" hangingPunct="1">
      <a:defRPr sz="1801" kern="1200">
        <a:solidFill>
          <a:schemeClr val="tx1"/>
        </a:solidFill>
        <a:latin typeface="+mn-lt"/>
        <a:ea typeface="+mn-ea"/>
        <a:cs typeface="+mn-cs"/>
      </a:defRPr>
    </a:lvl8pPr>
    <a:lvl9pPr marL="5495139" algn="l" defTabSz="1373785" rtl="0" eaLnBrk="1" latinLnBrk="0" hangingPunct="1">
      <a:defRPr sz="18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Personal Introductions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Who am I (married to Charlene…2 boys, 1 daughter-in-law)</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What is my current role in the district?</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Experience (lead pastor, masters degree, what was missing from my leadership?)</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degree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Why are we here? – healthy boards foster healthy churches</a:t>
            </a:r>
          </a:p>
          <a:p>
            <a:endParaRPr lang="en-US" dirty="0"/>
          </a:p>
        </p:txBody>
      </p:sp>
    </p:spTree>
    <p:extLst>
      <p:ext uri="{BB962C8B-B14F-4D97-AF65-F5344CB8AC3E}">
        <p14:creationId xmlns:p14="http://schemas.microsoft.com/office/powerpoint/2010/main" val="302464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850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5613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608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693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749300"/>
            <a:ext cx="6654800" cy="3743325"/>
          </a:xfrm>
        </p:spPr>
      </p:sp>
      <p:sp>
        <p:nvSpPr>
          <p:cNvPr id="3" name="Notes Placeholder 2"/>
          <p:cNvSpPr>
            <a:spLocks noGrp="1"/>
          </p:cNvSpPr>
          <p:nvPr>
            <p:ph type="body" idx="1"/>
          </p:nvPr>
        </p:nvSpPr>
        <p:spPr/>
        <p:txBody>
          <a:bodyPr/>
          <a:lstStyle/>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Everything you do as a board is driven by Jesus and focused on Jesus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You do nothing unless empowered by the H.S.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Everything we do drives us to love our neighbours and reach people for Jesus</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Great commandment</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Great commission</a:t>
            </a:r>
          </a:p>
          <a:p>
            <a:endParaRPr lang="en-US" dirty="0"/>
          </a:p>
        </p:txBody>
      </p:sp>
    </p:spTree>
    <p:extLst>
      <p:ext uri="{BB962C8B-B14F-4D97-AF65-F5344CB8AC3E}">
        <p14:creationId xmlns:p14="http://schemas.microsoft.com/office/powerpoint/2010/main" val="404147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628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282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720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8985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6997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6737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Personal Introductions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Who am I (married to Charlene…2 boys, 1 daughter-in-law)</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What is my current role in the district?</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Experience (lead pastor, masters degree, what was missing from my leadership?)</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degree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Why are we here? – healthy boards foster healthy churches</a:t>
            </a:r>
          </a:p>
          <a:p>
            <a:endParaRPr lang="en-US" dirty="0"/>
          </a:p>
        </p:txBody>
      </p:sp>
    </p:spTree>
    <p:extLst>
      <p:ext uri="{BB962C8B-B14F-4D97-AF65-F5344CB8AC3E}">
        <p14:creationId xmlns:p14="http://schemas.microsoft.com/office/powerpoint/2010/main" val="142794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Personal Introductions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Who am I (married to Charlene…2 boys, 1 daughter-in-law)</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What is my current role in the district?</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Experience (lead pastor, masters degree, what was missing from my leadership?)</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degree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Why are we here? – healthy boards foster healthy churches</a:t>
            </a:r>
          </a:p>
          <a:p>
            <a:endParaRPr lang="en-US" dirty="0"/>
          </a:p>
        </p:txBody>
      </p:sp>
    </p:spTree>
    <p:extLst>
      <p:ext uri="{BB962C8B-B14F-4D97-AF65-F5344CB8AC3E}">
        <p14:creationId xmlns:p14="http://schemas.microsoft.com/office/powerpoint/2010/main" val="3045504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1234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0628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410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908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627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473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6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372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7378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085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852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 YAC – wanting to reach people in Abby vs. Yarrow</a:t>
            </a:r>
          </a:p>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03602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Understand the risk of not being licensed prior to passing licensing…important how to communicate this to your congregation.</a:t>
            </a:r>
          </a:p>
        </p:txBody>
      </p:sp>
    </p:spTree>
    <p:extLst>
      <p:ext uri="{BB962C8B-B14F-4D97-AF65-F5344CB8AC3E}">
        <p14:creationId xmlns:p14="http://schemas.microsoft.com/office/powerpoint/2010/main" val="705631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956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Personal Introductions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Who am I (married to Charlene…2 boys, 1 daughter-in-law)</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What is my current role in the district?</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Experience (lead pastor, masters degree, what was missing from my leadership?)</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degree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Why are we here? – healthy boards foster healthy churches</a:t>
            </a:r>
          </a:p>
          <a:p>
            <a:endParaRPr lang="en-US" dirty="0"/>
          </a:p>
        </p:txBody>
      </p:sp>
    </p:spTree>
    <p:extLst>
      <p:ext uri="{BB962C8B-B14F-4D97-AF65-F5344CB8AC3E}">
        <p14:creationId xmlns:p14="http://schemas.microsoft.com/office/powerpoint/2010/main" val="4127510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6992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866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6312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52618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b="1" dirty="0"/>
              <a:t>Informal discussion </a:t>
            </a:r>
            <a:r>
              <a:rPr lang="en-US" dirty="0"/>
              <a:t>– staff member points out to LP there is a better way to move forward in a situation…something is bubbling up but not in a conflict</a:t>
            </a:r>
          </a:p>
          <a:p>
            <a:r>
              <a:rPr lang="en-US" b="1" dirty="0"/>
              <a:t>Negotiation</a:t>
            </a:r>
            <a:r>
              <a:rPr lang="en-US" dirty="0"/>
              <a:t> – difference in opinion between staff &amp; LP or LP &amp; Board and are trying to work it out together</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dirty="0"/>
              <a:t>Coach</a:t>
            </a:r>
            <a:r>
              <a:rPr lang="en-US" dirty="0"/>
              <a:t> - </a:t>
            </a:r>
            <a:r>
              <a:rPr kumimoji="0" lang="en-US" sz="1801" b="0" i="0" u="none" strike="noStrike" kern="1200" cap="none" spc="0" normalizeH="0" baseline="0" noProof="0" dirty="0">
                <a:ln>
                  <a:noFill/>
                </a:ln>
                <a:solidFill>
                  <a:prstClr val="black"/>
                </a:solidFill>
                <a:effectLst/>
                <a:uLnTx/>
                <a:uFillTx/>
                <a:latin typeface="Calibri"/>
                <a:ea typeface="+mn-ea"/>
                <a:cs typeface="+mn-cs"/>
              </a:rPr>
              <a:t>difference in opinion between staff &amp; LP or LP &amp; Board and are trying to work it out together </a:t>
            </a:r>
            <a:r>
              <a:rPr lang="en-US" dirty="0"/>
              <a:t>but need to bring a 3</a:t>
            </a:r>
            <a:r>
              <a:rPr lang="en-US" baseline="30000" dirty="0"/>
              <a:t>rd</a:t>
            </a:r>
            <a:r>
              <a:rPr lang="en-US" dirty="0"/>
              <a:t> party in to help who is coaching sides individually</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i="0" dirty="0"/>
              <a:t>Informal Mediation </a:t>
            </a:r>
            <a:r>
              <a:rPr lang="en-US" dirty="0"/>
              <a:t>– a 3</a:t>
            </a:r>
            <a:r>
              <a:rPr lang="en-US" baseline="30000" dirty="0"/>
              <a:t>rd</a:t>
            </a:r>
            <a:r>
              <a:rPr lang="en-US" dirty="0"/>
              <a:t> party is sitting down with two parties together to facilitate a resolution…could be internal person or in sphere of influence but they may not be a professional</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dirty="0"/>
              <a:t>Facilitated Group Dialogue </a:t>
            </a:r>
            <a:r>
              <a:rPr lang="en-US" dirty="0"/>
              <a:t>– more structured dialogue led by a Board or outside entity…district starts to become involved</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dirty="0"/>
              <a:t>Mediation</a:t>
            </a:r>
            <a:r>
              <a:rPr lang="en-US" dirty="0"/>
              <a:t> – beyond internal skillsets to resolve the issue/situation and professionals are involved</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dirty="0"/>
              <a:t>Arbitration</a:t>
            </a:r>
            <a:r>
              <a:rPr lang="en-US" dirty="0"/>
              <a:t> – the issue/situation is not resolvable, and a 3</a:t>
            </a:r>
            <a:r>
              <a:rPr lang="en-US" baseline="30000" dirty="0"/>
              <a:t>rd</a:t>
            </a:r>
            <a:r>
              <a:rPr lang="en-US" dirty="0"/>
              <a:t> party determines the solution or resolution</a:t>
            </a:r>
          </a:p>
          <a:p>
            <a:pPr marL="0" marR="0" lvl="0" indent="0" algn="l" defTabSz="1373785" rtl="0" eaLnBrk="1" fontAlgn="auto" latinLnBrk="0" hangingPunct="1">
              <a:lnSpc>
                <a:spcPct val="100000"/>
              </a:lnSpc>
              <a:spcBef>
                <a:spcPts val="0"/>
              </a:spcBef>
              <a:spcAft>
                <a:spcPts val="0"/>
              </a:spcAft>
              <a:buClrTx/>
              <a:buSzTx/>
              <a:buFontTx/>
              <a:buNone/>
              <a:tabLst/>
              <a:defRPr/>
            </a:pPr>
            <a:r>
              <a:rPr lang="en-US" b="1" dirty="0"/>
              <a:t>Litigation</a:t>
            </a:r>
            <a:r>
              <a:rPr lang="en-US" dirty="0"/>
              <a:t> – disagreement with the arbitration decision and law courts are involved to determine resolution</a:t>
            </a:r>
          </a:p>
          <a:p>
            <a:pPr marL="0" marR="0" lvl="0" indent="0" algn="l" defTabSz="13737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3785" rtl="0" eaLnBrk="1" fontAlgn="auto" latinLnBrk="0" hangingPunct="1">
              <a:lnSpc>
                <a:spcPct val="100000"/>
              </a:lnSpc>
              <a:spcBef>
                <a:spcPts val="0"/>
              </a:spcBef>
              <a:spcAft>
                <a:spcPts val="0"/>
              </a:spcAft>
              <a:buClrTx/>
              <a:buSzTx/>
              <a:buFontTx/>
              <a:buNone/>
              <a:tabLst/>
              <a:defRPr/>
            </a:pPr>
            <a:r>
              <a:rPr lang="en-US" dirty="0"/>
              <a:t>Levels 1-4 there can be win-wins, Level 5 and higher there will be wins and losses or multiple losses</a:t>
            </a:r>
          </a:p>
        </p:txBody>
      </p:sp>
    </p:spTree>
    <p:extLst>
      <p:ext uri="{BB962C8B-B14F-4D97-AF65-F5344CB8AC3E}">
        <p14:creationId xmlns:p14="http://schemas.microsoft.com/office/powerpoint/2010/main" val="3443631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5661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734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1590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4115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43815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775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9905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0767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0968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4162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703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137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7073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pPr marL="298623" indent="-298623">
              <a:buFont typeface="Arial" panose="020B0604020202020204" pitchFamily="34" charset="0"/>
              <a:buChar char="•"/>
            </a:pPr>
            <a:r>
              <a:rPr lang="en-US" dirty="0"/>
              <a:t>People process information in different ways &amp; at different speeds</a:t>
            </a:r>
          </a:p>
          <a:p>
            <a:pPr marL="298623" indent="-298623">
              <a:buFont typeface="Arial" panose="020B0604020202020204" pitchFamily="34" charset="0"/>
              <a:buChar char="•"/>
            </a:pPr>
            <a:r>
              <a:rPr lang="en-US" dirty="0"/>
              <a:t>Gives those who prefer to develop their perspectives &amp; opinions over several days the time to do so</a:t>
            </a:r>
          </a:p>
        </p:txBody>
      </p:sp>
    </p:spTree>
    <p:extLst>
      <p:ext uri="{BB962C8B-B14F-4D97-AF65-F5344CB8AC3E}">
        <p14:creationId xmlns:p14="http://schemas.microsoft.com/office/powerpoint/2010/main" val="27077914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pPr marL="298623" indent="-298623">
              <a:buFont typeface="Arial" panose="020B0604020202020204" pitchFamily="34" charset="0"/>
              <a:buChar char="•"/>
            </a:pPr>
            <a:r>
              <a:rPr lang="en-US" dirty="0"/>
              <a:t>List options available to deal with the issue</a:t>
            </a:r>
          </a:p>
          <a:p>
            <a:pPr marL="298623" indent="-298623">
              <a:buFont typeface="Arial" panose="020B0604020202020204" pitchFamily="34" charset="0"/>
              <a:buChar char="•"/>
            </a:pPr>
            <a:r>
              <a:rPr lang="en-US" dirty="0"/>
              <a:t>Give any additional information required to move forward to a decision</a:t>
            </a:r>
          </a:p>
          <a:p>
            <a:pPr marL="298623" indent="-298623">
              <a:buFont typeface="Arial" panose="020B0604020202020204" pitchFamily="34" charset="0"/>
              <a:buChar char="•"/>
            </a:pPr>
            <a:r>
              <a:rPr lang="en-US" dirty="0"/>
              <a:t>When there is uncertainty about the mind of the Lord and there is a lot at stake</a:t>
            </a:r>
          </a:p>
          <a:p>
            <a:pPr marL="298623" indent="-298623">
              <a:buFont typeface="Arial" panose="020B0604020202020204" pitchFamily="34" charset="0"/>
              <a:buChar char="•"/>
            </a:pPr>
            <a:r>
              <a:rPr lang="en-US" dirty="0"/>
              <a:t>Make room for the Holy Spirit to speak</a:t>
            </a:r>
          </a:p>
          <a:p>
            <a:pPr marL="298623" indent="-298623">
              <a:buFont typeface="Arial" panose="020B0604020202020204" pitchFamily="34" charset="0"/>
              <a:buChar char="•"/>
            </a:pPr>
            <a:endParaRPr lang="en-US" dirty="0"/>
          </a:p>
        </p:txBody>
      </p:sp>
    </p:spTree>
    <p:extLst>
      <p:ext uri="{BB962C8B-B14F-4D97-AF65-F5344CB8AC3E}">
        <p14:creationId xmlns:p14="http://schemas.microsoft.com/office/powerpoint/2010/main" val="14231908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175677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pPr marL="298623" indent="-298623">
              <a:buFont typeface="Arial" panose="020B0604020202020204" pitchFamily="34" charset="0"/>
              <a:buChar char="•"/>
            </a:pPr>
            <a:r>
              <a:rPr lang="en-US" dirty="0"/>
              <a:t>People process information in different ways &amp; at different speeds</a:t>
            </a:r>
          </a:p>
          <a:p>
            <a:pPr marL="298623" indent="-298623">
              <a:buFont typeface="Arial" panose="020B0604020202020204" pitchFamily="34" charset="0"/>
              <a:buChar char="•"/>
            </a:pPr>
            <a:r>
              <a:rPr lang="en-US" dirty="0"/>
              <a:t>Gives those who prefer to develop their perspectives &amp; opinions over several days the time to do so</a:t>
            </a:r>
          </a:p>
        </p:txBody>
      </p:sp>
    </p:spTree>
    <p:extLst>
      <p:ext uri="{BB962C8B-B14F-4D97-AF65-F5344CB8AC3E}">
        <p14:creationId xmlns:p14="http://schemas.microsoft.com/office/powerpoint/2010/main" val="298623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9805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712788"/>
            <a:ext cx="6335713" cy="356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3518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7910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Personal Introductions</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Who am I (married to Charlene…2 boys, 1 daughter-in-law)</a:t>
            </a:r>
          </a:p>
          <a:p>
            <a:pPr marL="1029794" marR="0" lvl="1"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What is my current role in the district?</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Experience (lead pastor, masters degree, what was missing from my leadership?)</a:t>
            </a:r>
          </a:p>
          <a:p>
            <a:pPr marL="342900" marR="0" lvl="0" indent="-342900" algn="l" defTabSz="1373785" rtl="0" eaLnBrk="1" fontAlgn="auto" latinLnBrk="0" hangingPunct="1">
              <a:lnSpc>
                <a:spcPct val="100000"/>
              </a:lnSpc>
              <a:spcBef>
                <a:spcPts val="0"/>
              </a:spcBef>
              <a:spcAft>
                <a:spcPts val="0"/>
              </a:spcAft>
              <a:buClrTx/>
              <a:buSzTx/>
              <a:buFontTx/>
              <a:buChar char="-"/>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degree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prstClr val="black"/>
                </a:solidFill>
                <a:effectLst/>
                <a:uLnTx/>
                <a:uFillTx/>
                <a:latin typeface="Calibri"/>
                <a:ea typeface="+mn-ea"/>
                <a:cs typeface="+mn-cs"/>
              </a:rPr>
              <a:t>Why are we here? – healthy boards foster healthy churches</a:t>
            </a:r>
          </a:p>
          <a:p>
            <a:endParaRPr lang="en-US" dirty="0"/>
          </a:p>
        </p:txBody>
      </p:sp>
    </p:spTree>
    <p:extLst>
      <p:ext uri="{BB962C8B-B14F-4D97-AF65-F5344CB8AC3E}">
        <p14:creationId xmlns:p14="http://schemas.microsoft.com/office/powerpoint/2010/main" val="13928582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8944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4" y="3196632"/>
            <a:ext cx="15548167"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802" y="5831101"/>
            <a:ext cx="12806759" cy="2629711"/>
          </a:xfrm>
        </p:spPr>
        <p:txBody>
          <a:bodyPr/>
          <a:lstStyle>
            <a:lvl1pPr marL="0" indent="0" algn="ctr">
              <a:buNone/>
              <a:defRPr>
                <a:solidFill>
                  <a:schemeClr val="tx1">
                    <a:tint val="75000"/>
                  </a:schemeClr>
                </a:solidFill>
              </a:defRPr>
            </a:lvl1pPr>
            <a:lvl2pPr marL="687020" indent="0" algn="ctr">
              <a:buNone/>
              <a:defRPr>
                <a:solidFill>
                  <a:schemeClr val="tx1">
                    <a:tint val="75000"/>
                  </a:schemeClr>
                </a:solidFill>
              </a:defRPr>
            </a:lvl2pPr>
            <a:lvl3pPr marL="1374042" indent="0" algn="ctr">
              <a:buNone/>
              <a:defRPr>
                <a:solidFill>
                  <a:schemeClr val="tx1">
                    <a:tint val="75000"/>
                  </a:schemeClr>
                </a:solidFill>
              </a:defRPr>
            </a:lvl3pPr>
            <a:lvl4pPr marL="2061062" indent="0" algn="ctr">
              <a:buNone/>
              <a:defRPr>
                <a:solidFill>
                  <a:schemeClr val="tx1">
                    <a:tint val="75000"/>
                  </a:schemeClr>
                </a:solidFill>
              </a:defRPr>
            </a:lvl4pPr>
            <a:lvl5pPr marL="2748083" indent="0" algn="ctr">
              <a:buNone/>
              <a:defRPr>
                <a:solidFill>
                  <a:schemeClr val="tx1">
                    <a:tint val="75000"/>
                  </a:schemeClr>
                </a:solidFill>
              </a:defRPr>
            </a:lvl5pPr>
            <a:lvl6pPr marL="3435104" indent="0" algn="ctr">
              <a:buNone/>
              <a:defRPr>
                <a:solidFill>
                  <a:schemeClr val="tx1">
                    <a:tint val="75000"/>
                  </a:schemeClr>
                </a:solidFill>
              </a:defRPr>
            </a:lvl6pPr>
            <a:lvl7pPr marL="4122125" indent="0" algn="ctr">
              <a:buNone/>
              <a:defRPr>
                <a:solidFill>
                  <a:schemeClr val="tx1">
                    <a:tint val="75000"/>
                  </a:schemeClr>
                </a:solidFill>
              </a:defRPr>
            </a:lvl7pPr>
            <a:lvl8pPr marL="4809145" indent="0" algn="ctr">
              <a:buNone/>
              <a:defRPr>
                <a:solidFill>
                  <a:schemeClr val="tx1">
                    <a:tint val="75000"/>
                  </a:schemeClr>
                </a:solidFill>
              </a:defRPr>
            </a:lvl8pPr>
            <a:lvl9pPr marL="549616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9100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70005"/>
            <a:ext cx="11192459"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14" y="3932666"/>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9"/>
            <a:ext cx="8166907" cy="4733005"/>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186802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2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4" y="3196632"/>
            <a:ext cx="15548167"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802" y="5831101"/>
            <a:ext cx="12806759" cy="2629711"/>
          </a:xfrm>
        </p:spPr>
        <p:txBody>
          <a:bodyPr/>
          <a:lstStyle>
            <a:lvl1pPr marL="0" indent="0" algn="ctr">
              <a:buNone/>
              <a:defRPr>
                <a:solidFill>
                  <a:schemeClr val="tx1">
                    <a:tint val="75000"/>
                  </a:schemeClr>
                </a:solidFill>
              </a:defRPr>
            </a:lvl1pPr>
            <a:lvl2pPr marL="687020" indent="0" algn="ctr">
              <a:buNone/>
              <a:defRPr>
                <a:solidFill>
                  <a:schemeClr val="tx1">
                    <a:tint val="75000"/>
                  </a:schemeClr>
                </a:solidFill>
              </a:defRPr>
            </a:lvl2pPr>
            <a:lvl3pPr marL="1374042" indent="0" algn="ctr">
              <a:buNone/>
              <a:defRPr>
                <a:solidFill>
                  <a:schemeClr val="tx1">
                    <a:tint val="75000"/>
                  </a:schemeClr>
                </a:solidFill>
              </a:defRPr>
            </a:lvl3pPr>
            <a:lvl4pPr marL="2061062" indent="0" algn="ctr">
              <a:buNone/>
              <a:defRPr>
                <a:solidFill>
                  <a:schemeClr val="tx1">
                    <a:tint val="75000"/>
                  </a:schemeClr>
                </a:solidFill>
              </a:defRPr>
            </a:lvl4pPr>
            <a:lvl5pPr marL="2748083" indent="0" algn="ctr">
              <a:buNone/>
              <a:defRPr>
                <a:solidFill>
                  <a:schemeClr val="tx1">
                    <a:tint val="75000"/>
                  </a:schemeClr>
                </a:solidFill>
              </a:defRPr>
            </a:lvl5pPr>
            <a:lvl6pPr marL="3435104" indent="0" algn="ctr">
              <a:buNone/>
              <a:defRPr>
                <a:solidFill>
                  <a:schemeClr val="tx1">
                    <a:tint val="75000"/>
                  </a:schemeClr>
                </a:solidFill>
              </a:defRPr>
            </a:lvl6pPr>
            <a:lvl7pPr marL="4122125" indent="0" algn="ctr">
              <a:buNone/>
              <a:defRPr>
                <a:solidFill>
                  <a:schemeClr val="tx1">
                    <a:tint val="75000"/>
                  </a:schemeClr>
                </a:solidFill>
              </a:defRPr>
            </a:lvl7pPr>
            <a:lvl8pPr marL="4809145" indent="0" algn="ctr">
              <a:buNone/>
              <a:defRPr>
                <a:solidFill>
                  <a:schemeClr val="tx1">
                    <a:tint val="75000"/>
                  </a:schemeClr>
                </a:solidFill>
              </a:defRPr>
            </a:lvl8pPr>
            <a:lvl9pPr marL="549616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71324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70005"/>
            <a:ext cx="11192459"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14" y="3932666"/>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9"/>
            <a:ext cx="8166907" cy="4733005"/>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351582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329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3" y="3196625"/>
            <a:ext cx="15548166"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796" y="5831100"/>
            <a:ext cx="12806760" cy="2629711"/>
          </a:xfrm>
        </p:spPr>
        <p:txBody>
          <a:bodyPr/>
          <a:lstStyle>
            <a:lvl1pPr marL="0" indent="0" algn="ctr">
              <a:buNone/>
              <a:defRPr>
                <a:solidFill>
                  <a:schemeClr val="tx1">
                    <a:tint val="75000"/>
                  </a:schemeClr>
                </a:solidFill>
              </a:defRPr>
            </a:lvl1pPr>
            <a:lvl2pPr marL="687034" indent="0" algn="ctr">
              <a:buNone/>
              <a:defRPr>
                <a:solidFill>
                  <a:schemeClr val="tx1">
                    <a:tint val="75000"/>
                  </a:schemeClr>
                </a:solidFill>
              </a:defRPr>
            </a:lvl2pPr>
            <a:lvl3pPr marL="1374069" indent="0" algn="ctr">
              <a:buNone/>
              <a:defRPr>
                <a:solidFill>
                  <a:schemeClr val="tx1">
                    <a:tint val="75000"/>
                  </a:schemeClr>
                </a:solidFill>
              </a:defRPr>
            </a:lvl3pPr>
            <a:lvl4pPr marL="2061103" indent="0" algn="ctr">
              <a:buNone/>
              <a:defRPr>
                <a:solidFill>
                  <a:schemeClr val="tx1">
                    <a:tint val="75000"/>
                  </a:schemeClr>
                </a:solidFill>
              </a:defRPr>
            </a:lvl4pPr>
            <a:lvl5pPr marL="2748138" indent="0" algn="ctr">
              <a:buNone/>
              <a:defRPr>
                <a:solidFill>
                  <a:schemeClr val="tx1">
                    <a:tint val="75000"/>
                  </a:schemeClr>
                </a:solidFill>
              </a:defRPr>
            </a:lvl5pPr>
            <a:lvl6pPr marL="3435172" indent="0" algn="ctr">
              <a:buNone/>
              <a:defRPr>
                <a:solidFill>
                  <a:schemeClr val="tx1">
                    <a:tint val="75000"/>
                  </a:schemeClr>
                </a:solidFill>
              </a:defRPr>
            </a:lvl6pPr>
            <a:lvl7pPr marL="4122207" indent="0" algn="ctr">
              <a:buNone/>
              <a:defRPr>
                <a:solidFill>
                  <a:schemeClr val="tx1">
                    <a:tint val="75000"/>
                  </a:schemeClr>
                </a:solidFill>
              </a:defRPr>
            </a:lvl7pPr>
            <a:lvl8pPr marL="4809241" indent="0" algn="ctr">
              <a:buNone/>
              <a:defRPr>
                <a:solidFill>
                  <a:schemeClr val="tx1">
                    <a:tint val="75000"/>
                  </a:schemeClr>
                </a:solidFill>
              </a:defRPr>
            </a:lvl8pPr>
            <a:lvl9pPr marL="549627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7707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69998"/>
            <a:ext cx="11192458"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09" y="3932660"/>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7"/>
            <a:ext cx="8166907" cy="4733003"/>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30024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70005"/>
            <a:ext cx="11192459"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14" y="3932666"/>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9"/>
            <a:ext cx="8166907" cy="4733005"/>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357259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015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4" y="3196632"/>
            <a:ext cx="15548167"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802" y="5831101"/>
            <a:ext cx="12806759" cy="2629711"/>
          </a:xfrm>
        </p:spPr>
        <p:txBody>
          <a:bodyPr/>
          <a:lstStyle>
            <a:lvl1pPr marL="0" indent="0" algn="ctr">
              <a:buNone/>
              <a:defRPr>
                <a:solidFill>
                  <a:schemeClr val="tx1">
                    <a:tint val="75000"/>
                  </a:schemeClr>
                </a:solidFill>
              </a:defRPr>
            </a:lvl1pPr>
            <a:lvl2pPr marL="687020" indent="0" algn="ctr">
              <a:buNone/>
              <a:defRPr>
                <a:solidFill>
                  <a:schemeClr val="tx1">
                    <a:tint val="75000"/>
                  </a:schemeClr>
                </a:solidFill>
              </a:defRPr>
            </a:lvl2pPr>
            <a:lvl3pPr marL="1374042" indent="0" algn="ctr">
              <a:buNone/>
              <a:defRPr>
                <a:solidFill>
                  <a:schemeClr val="tx1">
                    <a:tint val="75000"/>
                  </a:schemeClr>
                </a:solidFill>
              </a:defRPr>
            </a:lvl3pPr>
            <a:lvl4pPr marL="2061062" indent="0" algn="ctr">
              <a:buNone/>
              <a:defRPr>
                <a:solidFill>
                  <a:schemeClr val="tx1">
                    <a:tint val="75000"/>
                  </a:schemeClr>
                </a:solidFill>
              </a:defRPr>
            </a:lvl4pPr>
            <a:lvl5pPr marL="2748083" indent="0" algn="ctr">
              <a:buNone/>
              <a:defRPr>
                <a:solidFill>
                  <a:schemeClr val="tx1">
                    <a:tint val="75000"/>
                  </a:schemeClr>
                </a:solidFill>
              </a:defRPr>
            </a:lvl5pPr>
            <a:lvl6pPr marL="3435104" indent="0" algn="ctr">
              <a:buNone/>
              <a:defRPr>
                <a:solidFill>
                  <a:schemeClr val="tx1">
                    <a:tint val="75000"/>
                  </a:schemeClr>
                </a:solidFill>
              </a:defRPr>
            </a:lvl6pPr>
            <a:lvl7pPr marL="4122125" indent="0" algn="ctr">
              <a:buNone/>
              <a:defRPr>
                <a:solidFill>
                  <a:schemeClr val="tx1">
                    <a:tint val="75000"/>
                  </a:schemeClr>
                </a:solidFill>
              </a:defRPr>
            </a:lvl7pPr>
            <a:lvl8pPr marL="4809145" indent="0" algn="ctr">
              <a:buNone/>
              <a:defRPr>
                <a:solidFill>
                  <a:schemeClr val="tx1">
                    <a:tint val="75000"/>
                  </a:schemeClr>
                </a:solidFill>
              </a:defRPr>
            </a:lvl8pPr>
            <a:lvl9pPr marL="549616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3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70005"/>
            <a:ext cx="11192459"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14" y="3932666"/>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9"/>
            <a:ext cx="8166907" cy="4733005"/>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108276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4" y="3196632"/>
            <a:ext cx="15548167"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802" y="5831101"/>
            <a:ext cx="12806759" cy="2629711"/>
          </a:xfrm>
        </p:spPr>
        <p:txBody>
          <a:bodyPr/>
          <a:lstStyle>
            <a:lvl1pPr marL="0" indent="0" algn="ctr">
              <a:buNone/>
              <a:defRPr>
                <a:solidFill>
                  <a:schemeClr val="tx1">
                    <a:tint val="75000"/>
                  </a:schemeClr>
                </a:solidFill>
              </a:defRPr>
            </a:lvl1pPr>
            <a:lvl2pPr marL="687020" indent="0" algn="ctr">
              <a:buNone/>
              <a:defRPr>
                <a:solidFill>
                  <a:schemeClr val="tx1">
                    <a:tint val="75000"/>
                  </a:schemeClr>
                </a:solidFill>
              </a:defRPr>
            </a:lvl2pPr>
            <a:lvl3pPr marL="1374042" indent="0" algn="ctr">
              <a:buNone/>
              <a:defRPr>
                <a:solidFill>
                  <a:schemeClr val="tx1">
                    <a:tint val="75000"/>
                  </a:schemeClr>
                </a:solidFill>
              </a:defRPr>
            </a:lvl3pPr>
            <a:lvl4pPr marL="2061062" indent="0" algn="ctr">
              <a:buNone/>
              <a:defRPr>
                <a:solidFill>
                  <a:schemeClr val="tx1">
                    <a:tint val="75000"/>
                  </a:schemeClr>
                </a:solidFill>
              </a:defRPr>
            </a:lvl4pPr>
            <a:lvl5pPr marL="2748083" indent="0" algn="ctr">
              <a:buNone/>
              <a:defRPr>
                <a:solidFill>
                  <a:schemeClr val="tx1">
                    <a:tint val="75000"/>
                  </a:schemeClr>
                </a:solidFill>
              </a:defRPr>
            </a:lvl5pPr>
            <a:lvl6pPr marL="3435104" indent="0" algn="ctr">
              <a:buNone/>
              <a:defRPr>
                <a:solidFill>
                  <a:schemeClr val="tx1">
                    <a:tint val="75000"/>
                  </a:schemeClr>
                </a:solidFill>
              </a:defRPr>
            </a:lvl6pPr>
            <a:lvl7pPr marL="4122125" indent="0" algn="ctr">
              <a:buNone/>
              <a:defRPr>
                <a:solidFill>
                  <a:schemeClr val="tx1">
                    <a:tint val="75000"/>
                  </a:schemeClr>
                </a:solidFill>
              </a:defRPr>
            </a:lvl7pPr>
            <a:lvl8pPr marL="4809145" indent="0" algn="ctr">
              <a:buNone/>
              <a:defRPr>
                <a:solidFill>
                  <a:schemeClr val="tx1">
                    <a:tint val="75000"/>
                  </a:schemeClr>
                </a:solidFill>
              </a:defRPr>
            </a:lvl8pPr>
            <a:lvl9pPr marL="549616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7017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5969" y="1570005"/>
            <a:ext cx="11192459" cy="2205718"/>
          </a:xfrm>
        </p:spPr>
        <p:txBody>
          <a:bodyPr>
            <a:normAutofit/>
          </a:bodyPr>
          <a:lstStyle>
            <a:lvl1pPr algn="r">
              <a:defRPr sz="9000">
                <a:solidFill>
                  <a:schemeClr val="tx1"/>
                </a:solidFill>
                <a:latin typeface="Raleway" pitchFamily="34" charset="0"/>
              </a:defRPr>
            </a:lvl1pPr>
          </a:lstStyle>
          <a:p>
            <a:endParaRPr lang="en-US" dirty="0"/>
          </a:p>
        </p:txBody>
      </p:sp>
      <p:sp>
        <p:nvSpPr>
          <p:cNvPr id="13" name="Text Placeholder 12"/>
          <p:cNvSpPr>
            <a:spLocks noGrp="1"/>
          </p:cNvSpPr>
          <p:nvPr>
            <p:ph type="body" sz="quarter" idx="13"/>
          </p:nvPr>
        </p:nvSpPr>
        <p:spPr>
          <a:xfrm>
            <a:off x="9955514" y="3932666"/>
            <a:ext cx="6777100" cy="4718711"/>
          </a:xfrm>
        </p:spPr>
        <p:txBody>
          <a:bodyPr>
            <a:normAutofit/>
          </a:bodyPr>
          <a:lstStyle>
            <a:lvl1pPr>
              <a:defRPr sz="1800">
                <a:latin typeface="Open Sans" pitchFamily="34" charset="0"/>
                <a:ea typeface="Open Sans" pitchFamily="34" charset="0"/>
                <a:cs typeface="Open Sans" pitchFamily="34" charset="0"/>
              </a:defRPr>
            </a:lvl1pPr>
            <a:lvl2pPr>
              <a:defRPr sz="1800">
                <a:latin typeface="Open Sans" pitchFamily="34" charset="0"/>
                <a:ea typeface="Open Sans" pitchFamily="34" charset="0"/>
                <a:cs typeface="Open Sans" pitchFamily="34" charset="0"/>
              </a:defRPr>
            </a:lvl2pPr>
            <a:lvl3pPr>
              <a:defRPr sz="18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14"/>
          <p:cNvSpPr>
            <a:spLocks noGrp="1"/>
          </p:cNvSpPr>
          <p:nvPr>
            <p:ph type="chart" sz="quarter" idx="14"/>
          </p:nvPr>
        </p:nvSpPr>
        <p:spPr>
          <a:xfrm>
            <a:off x="1461447" y="3918369"/>
            <a:ext cx="8166907" cy="4733005"/>
          </a:xfrm>
        </p:spPr>
        <p:txBody>
          <a:bodyPr>
            <a:normAutofit/>
          </a:bodyPr>
          <a:lstStyle>
            <a:lvl1pPr>
              <a:defRPr sz="2400">
                <a:latin typeface="Open Sans" pitchFamily="34" charset="0"/>
                <a:ea typeface="Open Sans" pitchFamily="34" charset="0"/>
                <a:cs typeface="Open Sans" pitchFamily="34" charset="0"/>
              </a:defRPr>
            </a:lvl1pPr>
          </a:lstStyle>
          <a:p>
            <a:endParaRPr lang="en-US" dirty="0"/>
          </a:p>
        </p:txBody>
      </p:sp>
    </p:spTree>
    <p:extLst>
      <p:ext uri="{BB962C8B-B14F-4D97-AF65-F5344CB8AC3E}">
        <p14:creationId xmlns:p14="http://schemas.microsoft.com/office/powerpoint/2010/main" val="66584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9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3094" y="3196632"/>
            <a:ext cx="15548167" cy="2205718"/>
          </a:xfrm>
        </p:spPr>
        <p:txBody>
          <a:bodyPr/>
          <a:lstStyle>
            <a:lvl1pPr>
              <a:defRPr/>
            </a:lvl1pPr>
          </a:lstStyle>
          <a:p>
            <a:r>
              <a:rPr lang="en-US" dirty="0"/>
              <a:t>Hello </a:t>
            </a:r>
            <a:r>
              <a:rPr lang="en-US" dirty="0" err="1"/>
              <a:t>moto</a:t>
            </a:r>
            <a:endParaRPr lang="en-US" dirty="0"/>
          </a:p>
        </p:txBody>
      </p:sp>
      <p:sp>
        <p:nvSpPr>
          <p:cNvPr id="3" name="Subtitle 2"/>
          <p:cNvSpPr>
            <a:spLocks noGrp="1"/>
          </p:cNvSpPr>
          <p:nvPr>
            <p:ph type="subTitle" idx="1"/>
          </p:nvPr>
        </p:nvSpPr>
        <p:spPr>
          <a:xfrm>
            <a:off x="2743802" y="5831101"/>
            <a:ext cx="12806759" cy="2629711"/>
          </a:xfrm>
        </p:spPr>
        <p:txBody>
          <a:bodyPr/>
          <a:lstStyle>
            <a:lvl1pPr marL="0" indent="0" algn="ctr">
              <a:buNone/>
              <a:defRPr>
                <a:solidFill>
                  <a:schemeClr val="tx1">
                    <a:tint val="75000"/>
                  </a:schemeClr>
                </a:solidFill>
              </a:defRPr>
            </a:lvl1pPr>
            <a:lvl2pPr marL="687020" indent="0" algn="ctr">
              <a:buNone/>
              <a:defRPr>
                <a:solidFill>
                  <a:schemeClr val="tx1">
                    <a:tint val="75000"/>
                  </a:schemeClr>
                </a:solidFill>
              </a:defRPr>
            </a:lvl2pPr>
            <a:lvl3pPr marL="1374042" indent="0" algn="ctr">
              <a:buNone/>
              <a:defRPr>
                <a:solidFill>
                  <a:schemeClr val="tx1">
                    <a:tint val="75000"/>
                  </a:schemeClr>
                </a:solidFill>
              </a:defRPr>
            </a:lvl3pPr>
            <a:lvl4pPr marL="2061062" indent="0" algn="ctr">
              <a:buNone/>
              <a:defRPr>
                <a:solidFill>
                  <a:schemeClr val="tx1">
                    <a:tint val="75000"/>
                  </a:schemeClr>
                </a:solidFill>
              </a:defRPr>
            </a:lvl4pPr>
            <a:lvl5pPr marL="2748083" indent="0" algn="ctr">
              <a:buNone/>
              <a:defRPr>
                <a:solidFill>
                  <a:schemeClr val="tx1">
                    <a:tint val="75000"/>
                  </a:schemeClr>
                </a:solidFill>
              </a:defRPr>
            </a:lvl5pPr>
            <a:lvl6pPr marL="3435104" indent="0" algn="ctr">
              <a:buNone/>
              <a:defRPr>
                <a:solidFill>
                  <a:schemeClr val="tx1">
                    <a:tint val="75000"/>
                  </a:schemeClr>
                </a:solidFill>
              </a:defRPr>
            </a:lvl6pPr>
            <a:lvl7pPr marL="4122125" indent="0" algn="ctr">
              <a:buNone/>
              <a:defRPr>
                <a:solidFill>
                  <a:schemeClr val="tx1">
                    <a:tint val="75000"/>
                  </a:schemeClr>
                </a:solidFill>
              </a:defRPr>
            </a:lvl7pPr>
            <a:lvl8pPr marL="4809145" indent="0" algn="ctr">
              <a:buNone/>
              <a:defRPr>
                <a:solidFill>
                  <a:schemeClr val="tx1">
                    <a:tint val="75000"/>
                  </a:schemeClr>
                </a:solidFill>
              </a:defRPr>
            </a:lvl8pPr>
            <a:lvl9pPr marL="549616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28972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01" y="412086"/>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601" y="2401043"/>
            <a:ext cx="16465153" cy="6791040"/>
          </a:xfrm>
          <a:prstGeom prst="rect">
            <a:avLst/>
          </a:prstGeom>
        </p:spPr>
        <p:txBody>
          <a:bodyPr vert="horz" lIns="137407" tIns="68703" rIns="137407" bIns="687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p:cNvSpPr/>
          <p:nvPr userDrawn="1"/>
        </p:nvSpPr>
        <p:spPr>
          <a:xfrm>
            <a:off x="15700583" y="9277612"/>
            <a:ext cx="668714" cy="667036"/>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p>
        </p:txBody>
      </p:sp>
      <p:sp>
        <p:nvSpPr>
          <p:cNvPr id="9" name="Slide Number Placeholder 1"/>
          <p:cNvSpPr txBox="1">
            <a:spLocks/>
          </p:cNvSpPr>
          <p:nvPr userDrawn="1"/>
        </p:nvSpPr>
        <p:spPr>
          <a:xfrm>
            <a:off x="15700577"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schemeClr val="bg1"/>
                </a:solidFill>
                <a:latin typeface="Oswald" pitchFamily="2" charset="0"/>
              </a:rPr>
              <a:pPr algn="ctr"/>
              <a:t>‹#›</a:t>
            </a:fld>
            <a:endParaRPr lang="en-US" sz="2100" dirty="0">
              <a:solidFill>
                <a:schemeClr val="bg1"/>
              </a:solidFill>
              <a:latin typeface="Oswald" pitchFamily="2" charset="0"/>
            </a:endParaRPr>
          </a:p>
        </p:txBody>
      </p:sp>
      <p:sp>
        <p:nvSpPr>
          <p:cNvPr id="10" name="Oval 9"/>
          <p:cNvSpPr/>
          <p:nvPr userDrawn="1"/>
        </p:nvSpPr>
        <p:spPr>
          <a:xfrm>
            <a:off x="1557120" y="9399528"/>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p>
        </p:txBody>
      </p:sp>
      <p:sp>
        <p:nvSpPr>
          <p:cNvPr id="11" name="TextBox 10"/>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p:cNvSpPr/>
          <p:nvPr userDrawn="1"/>
        </p:nvSpPr>
        <p:spPr>
          <a:xfrm>
            <a:off x="2088070" y="9247514"/>
            <a:ext cx="265842" cy="265173"/>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p>
        </p:txBody>
      </p:sp>
      <p:sp>
        <p:nvSpPr>
          <p:cNvPr id="13" name="Oval 12"/>
          <p:cNvSpPr/>
          <p:nvPr userDrawn="1"/>
        </p:nvSpPr>
        <p:spPr>
          <a:xfrm>
            <a:off x="16241773" y="9455033"/>
            <a:ext cx="490844"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p>
        </p:txBody>
      </p:sp>
    </p:spTree>
    <p:extLst>
      <p:ext uri="{BB962C8B-B14F-4D97-AF65-F5344CB8AC3E}">
        <p14:creationId xmlns:p14="http://schemas.microsoft.com/office/powerpoint/2010/main" val="11164868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95" r:id="rId3"/>
  </p:sldLayoutIdLst>
  <p:hf sldNum="0" hdr="0" ftr="0" dt="0"/>
  <p:txStyles>
    <p:titleStyle>
      <a:lvl1pPr algn="ctr" defTabSz="1374042" rtl="0" eaLnBrk="1" latinLnBrk="0" hangingPunct="1">
        <a:spcBef>
          <a:spcPct val="0"/>
        </a:spcBef>
        <a:buNone/>
        <a:defRPr sz="6600" kern="1200">
          <a:solidFill>
            <a:schemeClr val="tx1"/>
          </a:solidFill>
          <a:latin typeface="+mj-lt"/>
          <a:ea typeface="+mj-ea"/>
          <a:cs typeface="+mj-cs"/>
        </a:defRPr>
      </a:lvl1pPr>
    </p:titleStyle>
    <p:bodyStyle>
      <a:lvl1pPr marL="515266" indent="-515266" algn="l" defTabSz="1374042"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08" indent="-429389" algn="l" defTabSz="1374042"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52" indent="-343510" algn="l" defTabSz="1374042"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57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59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1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634"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655"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677"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42" rtl="0" eaLnBrk="1" latinLnBrk="0" hangingPunct="1">
        <a:defRPr sz="2700" kern="1200">
          <a:solidFill>
            <a:schemeClr val="tx1"/>
          </a:solidFill>
          <a:latin typeface="+mn-lt"/>
          <a:ea typeface="+mn-ea"/>
          <a:cs typeface="+mn-cs"/>
        </a:defRPr>
      </a:lvl1pPr>
      <a:lvl2pPr marL="687020" algn="l" defTabSz="1374042" rtl="0" eaLnBrk="1" latinLnBrk="0" hangingPunct="1">
        <a:defRPr sz="2700" kern="1200">
          <a:solidFill>
            <a:schemeClr val="tx1"/>
          </a:solidFill>
          <a:latin typeface="+mn-lt"/>
          <a:ea typeface="+mn-ea"/>
          <a:cs typeface="+mn-cs"/>
        </a:defRPr>
      </a:lvl2pPr>
      <a:lvl3pPr marL="1374042" algn="l" defTabSz="1374042" rtl="0" eaLnBrk="1" latinLnBrk="0" hangingPunct="1">
        <a:defRPr sz="2700" kern="1200">
          <a:solidFill>
            <a:schemeClr val="tx1"/>
          </a:solidFill>
          <a:latin typeface="+mn-lt"/>
          <a:ea typeface="+mn-ea"/>
          <a:cs typeface="+mn-cs"/>
        </a:defRPr>
      </a:lvl3pPr>
      <a:lvl4pPr marL="2061062" algn="l" defTabSz="1374042" rtl="0" eaLnBrk="1" latinLnBrk="0" hangingPunct="1">
        <a:defRPr sz="2700" kern="1200">
          <a:solidFill>
            <a:schemeClr val="tx1"/>
          </a:solidFill>
          <a:latin typeface="+mn-lt"/>
          <a:ea typeface="+mn-ea"/>
          <a:cs typeface="+mn-cs"/>
        </a:defRPr>
      </a:lvl4pPr>
      <a:lvl5pPr marL="2748083" algn="l" defTabSz="1374042" rtl="0" eaLnBrk="1" latinLnBrk="0" hangingPunct="1">
        <a:defRPr sz="2700" kern="1200">
          <a:solidFill>
            <a:schemeClr val="tx1"/>
          </a:solidFill>
          <a:latin typeface="+mn-lt"/>
          <a:ea typeface="+mn-ea"/>
          <a:cs typeface="+mn-cs"/>
        </a:defRPr>
      </a:lvl5pPr>
      <a:lvl6pPr marL="3435104" algn="l" defTabSz="1374042" rtl="0" eaLnBrk="1" latinLnBrk="0" hangingPunct="1">
        <a:defRPr sz="2700" kern="1200">
          <a:solidFill>
            <a:schemeClr val="tx1"/>
          </a:solidFill>
          <a:latin typeface="+mn-lt"/>
          <a:ea typeface="+mn-ea"/>
          <a:cs typeface="+mn-cs"/>
        </a:defRPr>
      </a:lvl6pPr>
      <a:lvl7pPr marL="4122125" algn="l" defTabSz="1374042" rtl="0" eaLnBrk="1" latinLnBrk="0" hangingPunct="1">
        <a:defRPr sz="2700" kern="1200">
          <a:solidFill>
            <a:schemeClr val="tx1"/>
          </a:solidFill>
          <a:latin typeface="+mn-lt"/>
          <a:ea typeface="+mn-ea"/>
          <a:cs typeface="+mn-cs"/>
        </a:defRPr>
      </a:lvl7pPr>
      <a:lvl8pPr marL="4809145" algn="l" defTabSz="1374042" rtl="0" eaLnBrk="1" latinLnBrk="0" hangingPunct="1">
        <a:defRPr sz="2700" kern="1200">
          <a:solidFill>
            <a:schemeClr val="tx1"/>
          </a:solidFill>
          <a:latin typeface="+mn-lt"/>
          <a:ea typeface="+mn-ea"/>
          <a:cs typeface="+mn-cs"/>
        </a:defRPr>
      </a:lvl8pPr>
      <a:lvl9pPr marL="5496166" algn="l" defTabSz="1374042"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01" y="412086"/>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601" y="2401043"/>
            <a:ext cx="16465153" cy="6791040"/>
          </a:xfrm>
          <a:prstGeom prst="rect">
            <a:avLst/>
          </a:prstGeom>
        </p:spPr>
        <p:txBody>
          <a:bodyPr vert="horz" lIns="137407" tIns="68703" rIns="137407" bIns="6870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15700583" y="9277612"/>
            <a:ext cx="668714" cy="667036"/>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9" name="Slide Number Placeholder 1"/>
          <p:cNvSpPr txBox="1">
            <a:spLocks/>
          </p:cNvSpPr>
          <p:nvPr userDrawn="1"/>
        </p:nvSpPr>
        <p:spPr>
          <a:xfrm>
            <a:off x="15700577"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endParaRPr lang="en-US" sz="2100" dirty="0">
              <a:solidFill>
                <a:prstClr val="white"/>
              </a:solidFill>
              <a:latin typeface="Oswald" pitchFamily="2" charset="0"/>
            </a:endParaRPr>
          </a:p>
        </p:txBody>
      </p:sp>
      <p:sp>
        <p:nvSpPr>
          <p:cNvPr id="10" name="Oval 9"/>
          <p:cNvSpPr/>
          <p:nvPr userDrawn="1"/>
        </p:nvSpPr>
        <p:spPr>
          <a:xfrm>
            <a:off x="1557120" y="9399528"/>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2" name="Oval 11"/>
          <p:cNvSpPr/>
          <p:nvPr userDrawn="1"/>
        </p:nvSpPr>
        <p:spPr>
          <a:xfrm>
            <a:off x="2088070" y="9247514"/>
            <a:ext cx="265842" cy="265173"/>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3" name="Oval 12"/>
          <p:cNvSpPr/>
          <p:nvPr userDrawn="1"/>
        </p:nvSpPr>
        <p:spPr>
          <a:xfrm>
            <a:off x="16241773" y="9455033"/>
            <a:ext cx="490844"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4" name="Slide Number Placeholder 1">
            <a:extLst>
              <a:ext uri="{FF2B5EF4-FFF2-40B4-BE49-F238E27FC236}">
                <a16:creationId xmlns:a16="http://schemas.microsoft.com/office/drawing/2014/main" id="{CBD5F818-506C-4942-97C6-99AE2E7838A2}"/>
              </a:ext>
            </a:extLst>
          </p:cNvPr>
          <p:cNvSpPr txBox="1">
            <a:spLocks/>
          </p:cNvSpPr>
          <p:nvPr userDrawn="1"/>
        </p:nvSpPr>
        <p:spPr>
          <a:xfrm>
            <a:off x="15715803"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schemeClr val="bg1"/>
                </a:solidFill>
                <a:latin typeface="Oswald" pitchFamily="2" charset="0"/>
              </a:rPr>
              <a:pPr algn="ctr"/>
              <a:t>‹#›</a:t>
            </a:fld>
            <a:endParaRPr lang="en-US" sz="2100" dirty="0">
              <a:solidFill>
                <a:schemeClr val="bg1"/>
              </a:solidFill>
              <a:latin typeface="Oswald" pitchFamily="2" charset="0"/>
            </a:endParaRPr>
          </a:p>
        </p:txBody>
      </p:sp>
      <p:sp>
        <p:nvSpPr>
          <p:cNvPr id="5" name="TextBox 4">
            <a:extLst>
              <a:ext uri="{FF2B5EF4-FFF2-40B4-BE49-F238E27FC236}">
                <a16:creationId xmlns:a16="http://schemas.microsoft.com/office/drawing/2014/main" id="{45B13650-3728-74B2-BB93-1C5CD3D1790B}"/>
              </a:ext>
            </a:extLst>
          </p:cNvPr>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668739"/>
      </p:ext>
    </p:extLst>
  </p:cSld>
  <p:clrMap bg1="lt1" tx1="dk1" bg2="lt2" tx2="dk2" accent1="accent1" accent2="accent2" accent3="accent3" accent4="accent4" accent5="accent5" accent6="accent6" hlink="hlink" folHlink="folHlink"/>
  <p:sldLayoutIdLst>
    <p:sldLayoutId id="2147483774" r:id="rId1"/>
    <p:sldLayoutId id="2147483775" r:id="rId2"/>
  </p:sldLayoutIdLst>
  <p:hf sldNum="0" hdr="0" ftr="0" dt="0"/>
  <p:txStyles>
    <p:titleStyle>
      <a:lvl1pPr algn="ctr" defTabSz="1374042" rtl="0" eaLnBrk="1" latinLnBrk="0" hangingPunct="1">
        <a:spcBef>
          <a:spcPct val="0"/>
        </a:spcBef>
        <a:buNone/>
        <a:defRPr sz="6600" kern="1200">
          <a:solidFill>
            <a:schemeClr val="tx1"/>
          </a:solidFill>
          <a:latin typeface="+mj-lt"/>
          <a:ea typeface="+mj-ea"/>
          <a:cs typeface="+mj-cs"/>
        </a:defRPr>
      </a:lvl1pPr>
    </p:titleStyle>
    <p:bodyStyle>
      <a:lvl1pPr marL="515266" indent="-515266" algn="l" defTabSz="1374042"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08" indent="-429389" algn="l" defTabSz="1374042"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52" indent="-343510" algn="l" defTabSz="1374042"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57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59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1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634"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655"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677"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42" rtl="0" eaLnBrk="1" latinLnBrk="0" hangingPunct="1">
        <a:defRPr sz="2700" kern="1200">
          <a:solidFill>
            <a:schemeClr val="tx1"/>
          </a:solidFill>
          <a:latin typeface="+mn-lt"/>
          <a:ea typeface="+mn-ea"/>
          <a:cs typeface="+mn-cs"/>
        </a:defRPr>
      </a:lvl1pPr>
      <a:lvl2pPr marL="687020" algn="l" defTabSz="1374042" rtl="0" eaLnBrk="1" latinLnBrk="0" hangingPunct="1">
        <a:defRPr sz="2700" kern="1200">
          <a:solidFill>
            <a:schemeClr val="tx1"/>
          </a:solidFill>
          <a:latin typeface="+mn-lt"/>
          <a:ea typeface="+mn-ea"/>
          <a:cs typeface="+mn-cs"/>
        </a:defRPr>
      </a:lvl2pPr>
      <a:lvl3pPr marL="1374042" algn="l" defTabSz="1374042" rtl="0" eaLnBrk="1" latinLnBrk="0" hangingPunct="1">
        <a:defRPr sz="2700" kern="1200">
          <a:solidFill>
            <a:schemeClr val="tx1"/>
          </a:solidFill>
          <a:latin typeface="+mn-lt"/>
          <a:ea typeface="+mn-ea"/>
          <a:cs typeface="+mn-cs"/>
        </a:defRPr>
      </a:lvl3pPr>
      <a:lvl4pPr marL="2061062" algn="l" defTabSz="1374042" rtl="0" eaLnBrk="1" latinLnBrk="0" hangingPunct="1">
        <a:defRPr sz="2700" kern="1200">
          <a:solidFill>
            <a:schemeClr val="tx1"/>
          </a:solidFill>
          <a:latin typeface="+mn-lt"/>
          <a:ea typeface="+mn-ea"/>
          <a:cs typeface="+mn-cs"/>
        </a:defRPr>
      </a:lvl4pPr>
      <a:lvl5pPr marL="2748083" algn="l" defTabSz="1374042" rtl="0" eaLnBrk="1" latinLnBrk="0" hangingPunct="1">
        <a:defRPr sz="2700" kern="1200">
          <a:solidFill>
            <a:schemeClr val="tx1"/>
          </a:solidFill>
          <a:latin typeface="+mn-lt"/>
          <a:ea typeface="+mn-ea"/>
          <a:cs typeface="+mn-cs"/>
        </a:defRPr>
      </a:lvl5pPr>
      <a:lvl6pPr marL="3435104" algn="l" defTabSz="1374042" rtl="0" eaLnBrk="1" latinLnBrk="0" hangingPunct="1">
        <a:defRPr sz="2700" kern="1200">
          <a:solidFill>
            <a:schemeClr val="tx1"/>
          </a:solidFill>
          <a:latin typeface="+mn-lt"/>
          <a:ea typeface="+mn-ea"/>
          <a:cs typeface="+mn-cs"/>
        </a:defRPr>
      </a:lvl6pPr>
      <a:lvl7pPr marL="4122125" algn="l" defTabSz="1374042" rtl="0" eaLnBrk="1" latinLnBrk="0" hangingPunct="1">
        <a:defRPr sz="2700" kern="1200">
          <a:solidFill>
            <a:schemeClr val="tx1"/>
          </a:solidFill>
          <a:latin typeface="+mn-lt"/>
          <a:ea typeface="+mn-ea"/>
          <a:cs typeface="+mn-cs"/>
        </a:defRPr>
      </a:lvl7pPr>
      <a:lvl8pPr marL="4809145" algn="l" defTabSz="1374042" rtl="0" eaLnBrk="1" latinLnBrk="0" hangingPunct="1">
        <a:defRPr sz="2700" kern="1200">
          <a:solidFill>
            <a:schemeClr val="tx1"/>
          </a:solidFill>
          <a:latin typeface="+mn-lt"/>
          <a:ea typeface="+mn-ea"/>
          <a:cs typeface="+mn-cs"/>
        </a:defRPr>
      </a:lvl8pPr>
      <a:lvl9pPr marL="5496166" algn="l" defTabSz="1374042"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01" y="412086"/>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601" y="2401043"/>
            <a:ext cx="16465153" cy="6791040"/>
          </a:xfrm>
          <a:prstGeom prst="rect">
            <a:avLst/>
          </a:prstGeom>
        </p:spPr>
        <p:txBody>
          <a:bodyPr vert="horz" lIns="137407" tIns="68703" rIns="137407" bIns="6870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15700583" y="9277612"/>
            <a:ext cx="668714" cy="667036"/>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9" name="Slide Number Placeholder 1"/>
          <p:cNvSpPr txBox="1">
            <a:spLocks/>
          </p:cNvSpPr>
          <p:nvPr userDrawn="1"/>
        </p:nvSpPr>
        <p:spPr>
          <a:xfrm>
            <a:off x="15700577"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prstClr val="white"/>
                </a:solidFill>
                <a:latin typeface="Oswald" pitchFamily="2" charset="0"/>
              </a:rPr>
              <a:pPr algn="ctr"/>
              <a:t>‹#›</a:t>
            </a:fld>
            <a:endParaRPr lang="en-US" sz="2100" dirty="0">
              <a:solidFill>
                <a:prstClr val="white"/>
              </a:solidFill>
              <a:latin typeface="Oswald" pitchFamily="2" charset="0"/>
            </a:endParaRPr>
          </a:p>
        </p:txBody>
      </p:sp>
      <p:sp>
        <p:nvSpPr>
          <p:cNvPr id="10" name="Oval 9"/>
          <p:cNvSpPr/>
          <p:nvPr userDrawn="1"/>
        </p:nvSpPr>
        <p:spPr>
          <a:xfrm>
            <a:off x="1557120" y="9399528"/>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2" name="Oval 11"/>
          <p:cNvSpPr/>
          <p:nvPr userDrawn="1"/>
        </p:nvSpPr>
        <p:spPr>
          <a:xfrm>
            <a:off x="2088070" y="9247514"/>
            <a:ext cx="265842" cy="265173"/>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3" name="Oval 12"/>
          <p:cNvSpPr/>
          <p:nvPr userDrawn="1"/>
        </p:nvSpPr>
        <p:spPr>
          <a:xfrm>
            <a:off x="16241773" y="9455033"/>
            <a:ext cx="490844"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6" name="TextBox 5">
            <a:extLst>
              <a:ext uri="{FF2B5EF4-FFF2-40B4-BE49-F238E27FC236}">
                <a16:creationId xmlns:a16="http://schemas.microsoft.com/office/drawing/2014/main" id="{B8DDB657-188A-37D7-4A5D-E6629246F5E7}"/>
              </a:ext>
            </a:extLst>
          </p:cNvPr>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944076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hf sldNum="0" hdr="0" ftr="0" dt="0"/>
  <p:txStyles>
    <p:titleStyle>
      <a:lvl1pPr algn="ctr" defTabSz="1374042" rtl="0" eaLnBrk="1" latinLnBrk="0" hangingPunct="1">
        <a:spcBef>
          <a:spcPct val="0"/>
        </a:spcBef>
        <a:buNone/>
        <a:defRPr sz="6600" kern="1200">
          <a:solidFill>
            <a:schemeClr val="tx1"/>
          </a:solidFill>
          <a:latin typeface="+mj-lt"/>
          <a:ea typeface="+mj-ea"/>
          <a:cs typeface="+mj-cs"/>
        </a:defRPr>
      </a:lvl1pPr>
    </p:titleStyle>
    <p:bodyStyle>
      <a:lvl1pPr marL="515266" indent="-515266" algn="l" defTabSz="1374042"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08" indent="-429389" algn="l" defTabSz="1374042"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52" indent="-343510" algn="l" defTabSz="1374042"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57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59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1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634"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655"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677"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42" rtl="0" eaLnBrk="1" latinLnBrk="0" hangingPunct="1">
        <a:defRPr sz="2700" kern="1200">
          <a:solidFill>
            <a:schemeClr val="tx1"/>
          </a:solidFill>
          <a:latin typeface="+mn-lt"/>
          <a:ea typeface="+mn-ea"/>
          <a:cs typeface="+mn-cs"/>
        </a:defRPr>
      </a:lvl1pPr>
      <a:lvl2pPr marL="687020" algn="l" defTabSz="1374042" rtl="0" eaLnBrk="1" latinLnBrk="0" hangingPunct="1">
        <a:defRPr sz="2700" kern="1200">
          <a:solidFill>
            <a:schemeClr val="tx1"/>
          </a:solidFill>
          <a:latin typeface="+mn-lt"/>
          <a:ea typeface="+mn-ea"/>
          <a:cs typeface="+mn-cs"/>
        </a:defRPr>
      </a:lvl2pPr>
      <a:lvl3pPr marL="1374042" algn="l" defTabSz="1374042" rtl="0" eaLnBrk="1" latinLnBrk="0" hangingPunct="1">
        <a:defRPr sz="2700" kern="1200">
          <a:solidFill>
            <a:schemeClr val="tx1"/>
          </a:solidFill>
          <a:latin typeface="+mn-lt"/>
          <a:ea typeface="+mn-ea"/>
          <a:cs typeface="+mn-cs"/>
        </a:defRPr>
      </a:lvl3pPr>
      <a:lvl4pPr marL="2061062" algn="l" defTabSz="1374042" rtl="0" eaLnBrk="1" latinLnBrk="0" hangingPunct="1">
        <a:defRPr sz="2700" kern="1200">
          <a:solidFill>
            <a:schemeClr val="tx1"/>
          </a:solidFill>
          <a:latin typeface="+mn-lt"/>
          <a:ea typeface="+mn-ea"/>
          <a:cs typeface="+mn-cs"/>
        </a:defRPr>
      </a:lvl4pPr>
      <a:lvl5pPr marL="2748083" algn="l" defTabSz="1374042" rtl="0" eaLnBrk="1" latinLnBrk="0" hangingPunct="1">
        <a:defRPr sz="2700" kern="1200">
          <a:solidFill>
            <a:schemeClr val="tx1"/>
          </a:solidFill>
          <a:latin typeface="+mn-lt"/>
          <a:ea typeface="+mn-ea"/>
          <a:cs typeface="+mn-cs"/>
        </a:defRPr>
      </a:lvl5pPr>
      <a:lvl6pPr marL="3435104" algn="l" defTabSz="1374042" rtl="0" eaLnBrk="1" latinLnBrk="0" hangingPunct="1">
        <a:defRPr sz="2700" kern="1200">
          <a:solidFill>
            <a:schemeClr val="tx1"/>
          </a:solidFill>
          <a:latin typeface="+mn-lt"/>
          <a:ea typeface="+mn-ea"/>
          <a:cs typeface="+mn-cs"/>
        </a:defRPr>
      </a:lvl6pPr>
      <a:lvl7pPr marL="4122125" algn="l" defTabSz="1374042" rtl="0" eaLnBrk="1" latinLnBrk="0" hangingPunct="1">
        <a:defRPr sz="2700" kern="1200">
          <a:solidFill>
            <a:schemeClr val="tx1"/>
          </a:solidFill>
          <a:latin typeface="+mn-lt"/>
          <a:ea typeface="+mn-ea"/>
          <a:cs typeface="+mn-cs"/>
        </a:defRPr>
      </a:lvl7pPr>
      <a:lvl8pPr marL="4809145" algn="l" defTabSz="1374042" rtl="0" eaLnBrk="1" latinLnBrk="0" hangingPunct="1">
        <a:defRPr sz="2700" kern="1200">
          <a:solidFill>
            <a:schemeClr val="tx1"/>
          </a:solidFill>
          <a:latin typeface="+mn-lt"/>
          <a:ea typeface="+mn-ea"/>
          <a:cs typeface="+mn-cs"/>
        </a:defRPr>
      </a:lvl8pPr>
      <a:lvl9pPr marL="5496166" algn="l" defTabSz="1374042"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01" y="412086"/>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601" y="2401043"/>
            <a:ext cx="16465153" cy="6791040"/>
          </a:xfrm>
          <a:prstGeom prst="rect">
            <a:avLst/>
          </a:prstGeom>
        </p:spPr>
        <p:txBody>
          <a:bodyPr vert="horz" lIns="137407" tIns="68703" rIns="137407" bIns="6870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15700583" y="9277612"/>
            <a:ext cx="668714" cy="667036"/>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9" name="Slide Number Placeholder 1"/>
          <p:cNvSpPr txBox="1">
            <a:spLocks/>
          </p:cNvSpPr>
          <p:nvPr userDrawn="1"/>
        </p:nvSpPr>
        <p:spPr>
          <a:xfrm>
            <a:off x="15700577"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prstClr val="white"/>
                </a:solidFill>
                <a:latin typeface="Oswald" pitchFamily="2" charset="0"/>
              </a:rPr>
              <a:pPr algn="ctr"/>
              <a:t>‹#›</a:t>
            </a:fld>
            <a:endParaRPr lang="en-US" sz="2100" dirty="0">
              <a:solidFill>
                <a:prstClr val="white"/>
              </a:solidFill>
              <a:latin typeface="Oswald" pitchFamily="2" charset="0"/>
            </a:endParaRPr>
          </a:p>
        </p:txBody>
      </p:sp>
      <p:sp>
        <p:nvSpPr>
          <p:cNvPr id="10" name="Oval 9"/>
          <p:cNvSpPr/>
          <p:nvPr userDrawn="1"/>
        </p:nvSpPr>
        <p:spPr>
          <a:xfrm>
            <a:off x="1557120" y="9399528"/>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2" name="Oval 11"/>
          <p:cNvSpPr/>
          <p:nvPr userDrawn="1"/>
        </p:nvSpPr>
        <p:spPr>
          <a:xfrm>
            <a:off x="2088070" y="9247514"/>
            <a:ext cx="265842" cy="265173"/>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3" name="Oval 12"/>
          <p:cNvSpPr/>
          <p:nvPr userDrawn="1"/>
        </p:nvSpPr>
        <p:spPr>
          <a:xfrm>
            <a:off x="16241773" y="9455033"/>
            <a:ext cx="490844"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4" name="TextBox 3">
            <a:extLst>
              <a:ext uri="{FF2B5EF4-FFF2-40B4-BE49-F238E27FC236}">
                <a16:creationId xmlns:a16="http://schemas.microsoft.com/office/drawing/2014/main" id="{A9485752-565E-9648-571C-DC5323848626}"/>
              </a:ext>
            </a:extLst>
          </p:cNvPr>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50039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hf sldNum="0" hdr="0" ftr="0" dt="0"/>
  <p:txStyles>
    <p:titleStyle>
      <a:lvl1pPr algn="ctr" defTabSz="1374042" rtl="0" eaLnBrk="1" latinLnBrk="0" hangingPunct="1">
        <a:spcBef>
          <a:spcPct val="0"/>
        </a:spcBef>
        <a:buNone/>
        <a:defRPr sz="6600" kern="1200">
          <a:solidFill>
            <a:schemeClr val="tx1"/>
          </a:solidFill>
          <a:latin typeface="+mj-lt"/>
          <a:ea typeface="+mj-ea"/>
          <a:cs typeface="+mj-cs"/>
        </a:defRPr>
      </a:lvl1pPr>
    </p:titleStyle>
    <p:bodyStyle>
      <a:lvl1pPr marL="515266" indent="-515266" algn="l" defTabSz="1374042"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08" indent="-429389" algn="l" defTabSz="1374042"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52" indent="-343510" algn="l" defTabSz="1374042"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57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59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1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634"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655"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677"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42" rtl="0" eaLnBrk="1" latinLnBrk="0" hangingPunct="1">
        <a:defRPr sz="2700" kern="1200">
          <a:solidFill>
            <a:schemeClr val="tx1"/>
          </a:solidFill>
          <a:latin typeface="+mn-lt"/>
          <a:ea typeface="+mn-ea"/>
          <a:cs typeface="+mn-cs"/>
        </a:defRPr>
      </a:lvl1pPr>
      <a:lvl2pPr marL="687020" algn="l" defTabSz="1374042" rtl="0" eaLnBrk="1" latinLnBrk="0" hangingPunct="1">
        <a:defRPr sz="2700" kern="1200">
          <a:solidFill>
            <a:schemeClr val="tx1"/>
          </a:solidFill>
          <a:latin typeface="+mn-lt"/>
          <a:ea typeface="+mn-ea"/>
          <a:cs typeface="+mn-cs"/>
        </a:defRPr>
      </a:lvl2pPr>
      <a:lvl3pPr marL="1374042" algn="l" defTabSz="1374042" rtl="0" eaLnBrk="1" latinLnBrk="0" hangingPunct="1">
        <a:defRPr sz="2700" kern="1200">
          <a:solidFill>
            <a:schemeClr val="tx1"/>
          </a:solidFill>
          <a:latin typeface="+mn-lt"/>
          <a:ea typeface="+mn-ea"/>
          <a:cs typeface="+mn-cs"/>
        </a:defRPr>
      </a:lvl3pPr>
      <a:lvl4pPr marL="2061062" algn="l" defTabSz="1374042" rtl="0" eaLnBrk="1" latinLnBrk="0" hangingPunct="1">
        <a:defRPr sz="2700" kern="1200">
          <a:solidFill>
            <a:schemeClr val="tx1"/>
          </a:solidFill>
          <a:latin typeface="+mn-lt"/>
          <a:ea typeface="+mn-ea"/>
          <a:cs typeface="+mn-cs"/>
        </a:defRPr>
      </a:lvl4pPr>
      <a:lvl5pPr marL="2748083" algn="l" defTabSz="1374042" rtl="0" eaLnBrk="1" latinLnBrk="0" hangingPunct="1">
        <a:defRPr sz="2700" kern="1200">
          <a:solidFill>
            <a:schemeClr val="tx1"/>
          </a:solidFill>
          <a:latin typeface="+mn-lt"/>
          <a:ea typeface="+mn-ea"/>
          <a:cs typeface="+mn-cs"/>
        </a:defRPr>
      </a:lvl5pPr>
      <a:lvl6pPr marL="3435104" algn="l" defTabSz="1374042" rtl="0" eaLnBrk="1" latinLnBrk="0" hangingPunct="1">
        <a:defRPr sz="2700" kern="1200">
          <a:solidFill>
            <a:schemeClr val="tx1"/>
          </a:solidFill>
          <a:latin typeface="+mn-lt"/>
          <a:ea typeface="+mn-ea"/>
          <a:cs typeface="+mn-cs"/>
        </a:defRPr>
      </a:lvl6pPr>
      <a:lvl7pPr marL="4122125" algn="l" defTabSz="1374042" rtl="0" eaLnBrk="1" latinLnBrk="0" hangingPunct="1">
        <a:defRPr sz="2700" kern="1200">
          <a:solidFill>
            <a:schemeClr val="tx1"/>
          </a:solidFill>
          <a:latin typeface="+mn-lt"/>
          <a:ea typeface="+mn-ea"/>
          <a:cs typeface="+mn-cs"/>
        </a:defRPr>
      </a:lvl7pPr>
      <a:lvl8pPr marL="4809145" algn="l" defTabSz="1374042" rtl="0" eaLnBrk="1" latinLnBrk="0" hangingPunct="1">
        <a:defRPr sz="2700" kern="1200">
          <a:solidFill>
            <a:schemeClr val="tx1"/>
          </a:solidFill>
          <a:latin typeface="+mn-lt"/>
          <a:ea typeface="+mn-ea"/>
          <a:cs typeface="+mn-cs"/>
        </a:defRPr>
      </a:lvl8pPr>
      <a:lvl9pPr marL="5496166" algn="l" defTabSz="1374042"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01" y="412086"/>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601" y="2401043"/>
            <a:ext cx="16465153" cy="6791040"/>
          </a:xfrm>
          <a:prstGeom prst="rect">
            <a:avLst/>
          </a:prstGeom>
        </p:spPr>
        <p:txBody>
          <a:bodyPr vert="horz" lIns="137407" tIns="68703" rIns="137407" bIns="6870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15700583" y="9277612"/>
            <a:ext cx="668714" cy="667036"/>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9" name="Slide Number Placeholder 1"/>
          <p:cNvSpPr txBox="1">
            <a:spLocks/>
          </p:cNvSpPr>
          <p:nvPr userDrawn="1"/>
        </p:nvSpPr>
        <p:spPr>
          <a:xfrm>
            <a:off x="15700577" y="9407043"/>
            <a:ext cx="658565"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prstClr val="white"/>
                </a:solidFill>
                <a:latin typeface="Oswald" pitchFamily="2" charset="0"/>
              </a:rPr>
              <a:pPr algn="ctr"/>
              <a:t>‹#›</a:t>
            </a:fld>
            <a:endParaRPr lang="en-US" sz="2100" dirty="0">
              <a:solidFill>
                <a:prstClr val="white"/>
              </a:solidFill>
              <a:latin typeface="Oswald" pitchFamily="2" charset="0"/>
            </a:endParaRPr>
          </a:p>
        </p:txBody>
      </p:sp>
      <p:sp>
        <p:nvSpPr>
          <p:cNvPr id="10" name="Oval 9"/>
          <p:cNvSpPr/>
          <p:nvPr userDrawn="1"/>
        </p:nvSpPr>
        <p:spPr>
          <a:xfrm>
            <a:off x="1557120" y="9399528"/>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2" name="Oval 11"/>
          <p:cNvSpPr/>
          <p:nvPr userDrawn="1"/>
        </p:nvSpPr>
        <p:spPr>
          <a:xfrm>
            <a:off x="2088070" y="9247514"/>
            <a:ext cx="265842" cy="265173"/>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13" name="Oval 12"/>
          <p:cNvSpPr/>
          <p:nvPr userDrawn="1"/>
        </p:nvSpPr>
        <p:spPr>
          <a:xfrm>
            <a:off x="16241773" y="9455033"/>
            <a:ext cx="490844"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900" dirty="0">
              <a:solidFill>
                <a:prstClr val="white"/>
              </a:solidFill>
            </a:endParaRPr>
          </a:p>
        </p:txBody>
      </p:sp>
      <p:sp>
        <p:nvSpPr>
          <p:cNvPr id="4" name="TextBox 3">
            <a:extLst>
              <a:ext uri="{FF2B5EF4-FFF2-40B4-BE49-F238E27FC236}">
                <a16:creationId xmlns:a16="http://schemas.microsoft.com/office/drawing/2014/main" id="{4142FF4C-1EE6-A888-810F-BE99C45F1D85}"/>
              </a:ext>
            </a:extLst>
          </p:cNvPr>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14573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Lst>
  <p:hf sldNum="0" hdr="0" ftr="0" dt="0"/>
  <p:txStyles>
    <p:titleStyle>
      <a:lvl1pPr algn="ctr" defTabSz="1374042" rtl="0" eaLnBrk="1" latinLnBrk="0" hangingPunct="1">
        <a:spcBef>
          <a:spcPct val="0"/>
        </a:spcBef>
        <a:buNone/>
        <a:defRPr sz="6600" kern="1200">
          <a:solidFill>
            <a:schemeClr val="tx1"/>
          </a:solidFill>
          <a:latin typeface="+mj-lt"/>
          <a:ea typeface="+mj-ea"/>
          <a:cs typeface="+mj-cs"/>
        </a:defRPr>
      </a:lvl1pPr>
    </p:titleStyle>
    <p:bodyStyle>
      <a:lvl1pPr marL="515266" indent="-515266" algn="l" defTabSz="1374042"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08" indent="-429389" algn="l" defTabSz="1374042"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52" indent="-343510" algn="l" defTabSz="1374042"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57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59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13"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634"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655"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677" indent="-343510" algn="l" defTabSz="1374042"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42" rtl="0" eaLnBrk="1" latinLnBrk="0" hangingPunct="1">
        <a:defRPr sz="2700" kern="1200">
          <a:solidFill>
            <a:schemeClr val="tx1"/>
          </a:solidFill>
          <a:latin typeface="+mn-lt"/>
          <a:ea typeface="+mn-ea"/>
          <a:cs typeface="+mn-cs"/>
        </a:defRPr>
      </a:lvl1pPr>
      <a:lvl2pPr marL="687020" algn="l" defTabSz="1374042" rtl="0" eaLnBrk="1" latinLnBrk="0" hangingPunct="1">
        <a:defRPr sz="2700" kern="1200">
          <a:solidFill>
            <a:schemeClr val="tx1"/>
          </a:solidFill>
          <a:latin typeface="+mn-lt"/>
          <a:ea typeface="+mn-ea"/>
          <a:cs typeface="+mn-cs"/>
        </a:defRPr>
      </a:lvl2pPr>
      <a:lvl3pPr marL="1374042" algn="l" defTabSz="1374042" rtl="0" eaLnBrk="1" latinLnBrk="0" hangingPunct="1">
        <a:defRPr sz="2700" kern="1200">
          <a:solidFill>
            <a:schemeClr val="tx1"/>
          </a:solidFill>
          <a:latin typeface="+mn-lt"/>
          <a:ea typeface="+mn-ea"/>
          <a:cs typeface="+mn-cs"/>
        </a:defRPr>
      </a:lvl3pPr>
      <a:lvl4pPr marL="2061062" algn="l" defTabSz="1374042" rtl="0" eaLnBrk="1" latinLnBrk="0" hangingPunct="1">
        <a:defRPr sz="2700" kern="1200">
          <a:solidFill>
            <a:schemeClr val="tx1"/>
          </a:solidFill>
          <a:latin typeface="+mn-lt"/>
          <a:ea typeface="+mn-ea"/>
          <a:cs typeface="+mn-cs"/>
        </a:defRPr>
      </a:lvl4pPr>
      <a:lvl5pPr marL="2748083" algn="l" defTabSz="1374042" rtl="0" eaLnBrk="1" latinLnBrk="0" hangingPunct="1">
        <a:defRPr sz="2700" kern="1200">
          <a:solidFill>
            <a:schemeClr val="tx1"/>
          </a:solidFill>
          <a:latin typeface="+mn-lt"/>
          <a:ea typeface="+mn-ea"/>
          <a:cs typeface="+mn-cs"/>
        </a:defRPr>
      </a:lvl5pPr>
      <a:lvl6pPr marL="3435104" algn="l" defTabSz="1374042" rtl="0" eaLnBrk="1" latinLnBrk="0" hangingPunct="1">
        <a:defRPr sz="2700" kern="1200">
          <a:solidFill>
            <a:schemeClr val="tx1"/>
          </a:solidFill>
          <a:latin typeface="+mn-lt"/>
          <a:ea typeface="+mn-ea"/>
          <a:cs typeface="+mn-cs"/>
        </a:defRPr>
      </a:lvl6pPr>
      <a:lvl7pPr marL="4122125" algn="l" defTabSz="1374042" rtl="0" eaLnBrk="1" latinLnBrk="0" hangingPunct="1">
        <a:defRPr sz="2700" kern="1200">
          <a:solidFill>
            <a:schemeClr val="tx1"/>
          </a:solidFill>
          <a:latin typeface="+mn-lt"/>
          <a:ea typeface="+mn-ea"/>
          <a:cs typeface="+mn-cs"/>
        </a:defRPr>
      </a:lvl7pPr>
      <a:lvl8pPr marL="4809145" algn="l" defTabSz="1374042" rtl="0" eaLnBrk="1" latinLnBrk="0" hangingPunct="1">
        <a:defRPr sz="2700" kern="1200">
          <a:solidFill>
            <a:schemeClr val="tx1"/>
          </a:solidFill>
          <a:latin typeface="+mn-lt"/>
          <a:ea typeface="+mn-ea"/>
          <a:cs typeface="+mn-cs"/>
        </a:defRPr>
      </a:lvl8pPr>
      <a:lvl9pPr marL="5496166" algn="l" defTabSz="1374042"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599" y="412085"/>
            <a:ext cx="16465153" cy="1715029"/>
          </a:xfrm>
          <a:prstGeom prst="rect">
            <a:avLst/>
          </a:prstGeom>
        </p:spPr>
        <p:txBody>
          <a:bodyPr vert="horz" lIns="137407" tIns="68703" rIns="137407" bIns="68703" rtlCol="0" anchor="ctr">
            <a:normAutofit/>
          </a:bodyPr>
          <a:lstStyle/>
          <a:p>
            <a:r>
              <a:rPr lang="en-US"/>
              <a:t>Click to edit Master title style</a:t>
            </a:r>
          </a:p>
        </p:txBody>
      </p:sp>
      <p:sp>
        <p:nvSpPr>
          <p:cNvPr id="3" name="Text Placeholder 2"/>
          <p:cNvSpPr>
            <a:spLocks noGrp="1"/>
          </p:cNvSpPr>
          <p:nvPr>
            <p:ph type="body" idx="1"/>
          </p:nvPr>
        </p:nvSpPr>
        <p:spPr>
          <a:xfrm>
            <a:off x="914599" y="2401042"/>
            <a:ext cx="16465153" cy="6791040"/>
          </a:xfrm>
          <a:prstGeom prst="rect">
            <a:avLst/>
          </a:prstGeom>
        </p:spPr>
        <p:txBody>
          <a:bodyPr vert="horz" lIns="137407" tIns="68703" rIns="137407" bIns="687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p:cNvSpPr/>
          <p:nvPr userDrawn="1"/>
        </p:nvSpPr>
        <p:spPr>
          <a:xfrm>
            <a:off x="15700577" y="9277606"/>
            <a:ext cx="668715" cy="667035"/>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899" dirty="0"/>
          </a:p>
        </p:txBody>
      </p:sp>
      <p:sp>
        <p:nvSpPr>
          <p:cNvPr id="9" name="Slide Number Placeholder 1"/>
          <p:cNvSpPr txBox="1">
            <a:spLocks/>
          </p:cNvSpPr>
          <p:nvPr userDrawn="1"/>
        </p:nvSpPr>
        <p:spPr>
          <a:xfrm>
            <a:off x="15700577" y="9407038"/>
            <a:ext cx="658564" cy="547857"/>
          </a:xfrm>
          <a:prstGeom prst="rect">
            <a:avLst/>
          </a:prstGeom>
        </p:spPr>
        <p:txBody>
          <a:bodyPr>
            <a:normAutofit/>
          </a:bodyPr>
          <a:lstStyle>
            <a:defPPr>
              <a:defRPr lang="en-US"/>
            </a:defPPr>
            <a:lvl1pPr marL="0" algn="l" defTabSz="1373883" rtl="0" eaLnBrk="1" latinLnBrk="0" hangingPunct="1">
              <a:defRPr sz="2900" kern="1200">
                <a:solidFill>
                  <a:schemeClr val="tx1"/>
                </a:solidFill>
                <a:latin typeface="+mn-lt"/>
                <a:ea typeface="+mn-ea"/>
                <a:cs typeface="+mn-cs"/>
              </a:defRPr>
            </a:lvl1pPr>
            <a:lvl2pPr marL="686941" algn="l" defTabSz="1373883" rtl="0" eaLnBrk="1" latinLnBrk="0" hangingPunct="1">
              <a:defRPr sz="2900" kern="1200">
                <a:solidFill>
                  <a:schemeClr val="tx1"/>
                </a:solidFill>
                <a:latin typeface="+mn-lt"/>
                <a:ea typeface="+mn-ea"/>
                <a:cs typeface="+mn-cs"/>
              </a:defRPr>
            </a:lvl2pPr>
            <a:lvl3pPr marL="1373883" algn="l" defTabSz="1373883" rtl="0" eaLnBrk="1" latinLnBrk="0" hangingPunct="1">
              <a:defRPr sz="2900" kern="1200">
                <a:solidFill>
                  <a:schemeClr val="tx1"/>
                </a:solidFill>
                <a:latin typeface="+mn-lt"/>
                <a:ea typeface="+mn-ea"/>
                <a:cs typeface="+mn-cs"/>
              </a:defRPr>
            </a:lvl3pPr>
            <a:lvl4pPr marL="2060824" algn="l" defTabSz="1373883" rtl="0" eaLnBrk="1" latinLnBrk="0" hangingPunct="1">
              <a:defRPr sz="2900" kern="1200">
                <a:solidFill>
                  <a:schemeClr val="tx1"/>
                </a:solidFill>
                <a:latin typeface="+mn-lt"/>
                <a:ea typeface="+mn-ea"/>
                <a:cs typeface="+mn-cs"/>
              </a:defRPr>
            </a:lvl4pPr>
            <a:lvl5pPr marL="2747765" algn="l" defTabSz="1373883" rtl="0" eaLnBrk="1" latinLnBrk="0" hangingPunct="1">
              <a:defRPr sz="2900" kern="1200">
                <a:solidFill>
                  <a:schemeClr val="tx1"/>
                </a:solidFill>
                <a:latin typeface="+mn-lt"/>
                <a:ea typeface="+mn-ea"/>
                <a:cs typeface="+mn-cs"/>
              </a:defRPr>
            </a:lvl5pPr>
            <a:lvl6pPr marL="3434706" algn="l" defTabSz="1373883" rtl="0" eaLnBrk="1" latinLnBrk="0" hangingPunct="1">
              <a:defRPr sz="2900" kern="1200">
                <a:solidFill>
                  <a:schemeClr val="tx1"/>
                </a:solidFill>
                <a:latin typeface="+mn-lt"/>
                <a:ea typeface="+mn-ea"/>
                <a:cs typeface="+mn-cs"/>
              </a:defRPr>
            </a:lvl6pPr>
            <a:lvl7pPr marL="4121648" algn="l" defTabSz="1373883" rtl="0" eaLnBrk="1" latinLnBrk="0" hangingPunct="1">
              <a:defRPr sz="2900" kern="1200">
                <a:solidFill>
                  <a:schemeClr val="tx1"/>
                </a:solidFill>
                <a:latin typeface="+mn-lt"/>
                <a:ea typeface="+mn-ea"/>
                <a:cs typeface="+mn-cs"/>
              </a:defRPr>
            </a:lvl7pPr>
            <a:lvl8pPr marL="4808587" algn="l" defTabSz="1373883" rtl="0" eaLnBrk="1" latinLnBrk="0" hangingPunct="1">
              <a:defRPr sz="2900" kern="1200">
                <a:solidFill>
                  <a:schemeClr val="tx1"/>
                </a:solidFill>
                <a:latin typeface="+mn-lt"/>
                <a:ea typeface="+mn-ea"/>
                <a:cs typeface="+mn-cs"/>
              </a:defRPr>
            </a:lvl8pPr>
            <a:lvl9pPr marL="5495529" algn="l" defTabSz="1373883" rtl="0" eaLnBrk="1" latinLnBrk="0" hangingPunct="1">
              <a:defRPr sz="2900" kern="1200">
                <a:solidFill>
                  <a:schemeClr val="tx1"/>
                </a:solidFill>
                <a:latin typeface="+mn-lt"/>
                <a:ea typeface="+mn-ea"/>
                <a:cs typeface="+mn-cs"/>
              </a:defRPr>
            </a:lvl9pPr>
          </a:lstStyle>
          <a:p>
            <a:pPr algn="ctr"/>
            <a:fld id="{3761892C-CCBA-490D-8EF0-ABFAAFB2CA88}" type="slidenum">
              <a:rPr lang="en-US" sz="2100" smtClean="0">
                <a:solidFill>
                  <a:schemeClr val="bg1"/>
                </a:solidFill>
                <a:latin typeface="Oswald" pitchFamily="2" charset="0"/>
              </a:rPr>
              <a:pPr algn="ctr"/>
              <a:t>‹#›</a:t>
            </a:fld>
            <a:endParaRPr lang="en-US" sz="2100" dirty="0">
              <a:solidFill>
                <a:schemeClr val="bg1"/>
              </a:solidFill>
              <a:latin typeface="Oswald" pitchFamily="2" charset="0"/>
            </a:endParaRPr>
          </a:p>
        </p:txBody>
      </p:sp>
      <p:sp>
        <p:nvSpPr>
          <p:cNvPr id="10" name="Oval 9"/>
          <p:cNvSpPr/>
          <p:nvPr userDrawn="1"/>
        </p:nvSpPr>
        <p:spPr>
          <a:xfrm>
            <a:off x="1557117" y="9399527"/>
            <a:ext cx="499007" cy="497753"/>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899" dirty="0"/>
          </a:p>
        </p:txBody>
      </p:sp>
      <p:sp>
        <p:nvSpPr>
          <p:cNvPr id="12" name="Oval 11"/>
          <p:cNvSpPr/>
          <p:nvPr userDrawn="1"/>
        </p:nvSpPr>
        <p:spPr>
          <a:xfrm>
            <a:off x="2088065" y="9247508"/>
            <a:ext cx="265842" cy="265174"/>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899" dirty="0"/>
          </a:p>
        </p:txBody>
      </p:sp>
      <p:sp>
        <p:nvSpPr>
          <p:cNvPr id="13" name="Oval 12"/>
          <p:cNvSpPr/>
          <p:nvPr userDrawn="1"/>
        </p:nvSpPr>
        <p:spPr>
          <a:xfrm>
            <a:off x="16241766" y="9455028"/>
            <a:ext cx="490845" cy="48961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2899" dirty="0"/>
          </a:p>
        </p:txBody>
      </p:sp>
      <p:sp>
        <p:nvSpPr>
          <p:cNvPr id="4" name="TextBox 3">
            <a:extLst>
              <a:ext uri="{FF2B5EF4-FFF2-40B4-BE49-F238E27FC236}">
                <a16:creationId xmlns:a16="http://schemas.microsoft.com/office/drawing/2014/main" id="{E4089D3B-61E3-0498-FB89-E59CFB7D6340}"/>
              </a:ext>
            </a:extLst>
          </p:cNvPr>
          <p:cNvSpPr txBox="1"/>
          <p:nvPr userDrawn="1"/>
        </p:nvSpPr>
        <p:spPr>
          <a:xfrm>
            <a:off x="2025323" y="9507935"/>
            <a:ext cx="2419432" cy="446524"/>
          </a:xfrm>
          <a:prstGeom prst="rect">
            <a:avLst/>
          </a:prstGeom>
          <a:noFill/>
        </p:spPr>
        <p:txBody>
          <a:bodyPr wrap="square" lIns="137407" tIns="68703" rIns="137407" bIns="68703" rtlCol="0">
            <a:spAutoFit/>
          </a:bodyPr>
          <a:lstStyle/>
          <a:p>
            <a:r>
              <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rPr>
              <a:t>Board</a:t>
            </a:r>
            <a:r>
              <a:rPr lang="en-US" sz="2000" baseline="0" dirty="0">
                <a:solidFill>
                  <a:srgbClr val="848388"/>
                </a:solidFill>
                <a:latin typeface="Open Sans" panose="020B0606030504020204" pitchFamily="34" charset="0"/>
                <a:ea typeface="Open Sans" panose="020B0606030504020204" pitchFamily="34" charset="0"/>
                <a:cs typeface="Open Sans" panose="020B0606030504020204" pitchFamily="34" charset="0"/>
              </a:rPr>
              <a:t> Leadership</a:t>
            </a:r>
            <a:endParaRPr lang="en-US" sz="2000" dirty="0">
              <a:solidFill>
                <a:srgbClr val="84838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1049167"/>
      </p:ext>
    </p:extLst>
  </p:cSld>
  <p:clrMap bg1="lt1" tx1="dk1" bg2="lt2" tx2="dk2" accent1="accent1" accent2="accent2" accent3="accent3" accent4="accent4" accent5="accent5" accent6="accent6" hlink="hlink" folHlink="folHlink"/>
  <p:sldLayoutIdLst>
    <p:sldLayoutId id="2147483793" r:id="rId1"/>
    <p:sldLayoutId id="2147483794" r:id="rId2"/>
  </p:sldLayoutIdLst>
  <p:hf sldNum="0" hdr="0" ftr="0" dt="0"/>
  <p:txStyles>
    <p:titleStyle>
      <a:lvl1pPr algn="ctr" defTabSz="1374069" rtl="0" eaLnBrk="1" latinLnBrk="0" hangingPunct="1">
        <a:spcBef>
          <a:spcPct val="0"/>
        </a:spcBef>
        <a:buNone/>
        <a:defRPr sz="6600" kern="1200">
          <a:solidFill>
            <a:schemeClr val="tx1"/>
          </a:solidFill>
          <a:latin typeface="+mj-lt"/>
          <a:ea typeface="+mj-ea"/>
          <a:cs typeface="+mj-cs"/>
        </a:defRPr>
      </a:lvl1pPr>
    </p:titleStyle>
    <p:bodyStyle>
      <a:lvl1pPr marL="515276" indent="-515276" algn="l" defTabSz="13740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6431" indent="-429397" algn="l" defTabSz="13740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7586" indent="-343517" algn="l" defTabSz="13740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4621"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91655"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8689"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5724"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2758"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9793" indent="-343517" algn="l" defTabSz="13740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4069" rtl="0" eaLnBrk="1" latinLnBrk="0" hangingPunct="1">
        <a:defRPr sz="2700" kern="1200">
          <a:solidFill>
            <a:schemeClr val="tx1"/>
          </a:solidFill>
          <a:latin typeface="+mn-lt"/>
          <a:ea typeface="+mn-ea"/>
          <a:cs typeface="+mn-cs"/>
        </a:defRPr>
      </a:lvl1pPr>
      <a:lvl2pPr marL="687034" algn="l" defTabSz="1374069" rtl="0" eaLnBrk="1" latinLnBrk="0" hangingPunct="1">
        <a:defRPr sz="2700" kern="1200">
          <a:solidFill>
            <a:schemeClr val="tx1"/>
          </a:solidFill>
          <a:latin typeface="+mn-lt"/>
          <a:ea typeface="+mn-ea"/>
          <a:cs typeface="+mn-cs"/>
        </a:defRPr>
      </a:lvl2pPr>
      <a:lvl3pPr marL="1374069" algn="l" defTabSz="1374069" rtl="0" eaLnBrk="1" latinLnBrk="0" hangingPunct="1">
        <a:defRPr sz="2700" kern="1200">
          <a:solidFill>
            <a:schemeClr val="tx1"/>
          </a:solidFill>
          <a:latin typeface="+mn-lt"/>
          <a:ea typeface="+mn-ea"/>
          <a:cs typeface="+mn-cs"/>
        </a:defRPr>
      </a:lvl3pPr>
      <a:lvl4pPr marL="2061103" algn="l" defTabSz="1374069" rtl="0" eaLnBrk="1" latinLnBrk="0" hangingPunct="1">
        <a:defRPr sz="2700" kern="1200">
          <a:solidFill>
            <a:schemeClr val="tx1"/>
          </a:solidFill>
          <a:latin typeface="+mn-lt"/>
          <a:ea typeface="+mn-ea"/>
          <a:cs typeface="+mn-cs"/>
        </a:defRPr>
      </a:lvl4pPr>
      <a:lvl5pPr marL="2748138" algn="l" defTabSz="1374069" rtl="0" eaLnBrk="1" latinLnBrk="0" hangingPunct="1">
        <a:defRPr sz="2700" kern="1200">
          <a:solidFill>
            <a:schemeClr val="tx1"/>
          </a:solidFill>
          <a:latin typeface="+mn-lt"/>
          <a:ea typeface="+mn-ea"/>
          <a:cs typeface="+mn-cs"/>
        </a:defRPr>
      </a:lvl5pPr>
      <a:lvl6pPr marL="3435172" algn="l" defTabSz="1374069" rtl="0" eaLnBrk="1" latinLnBrk="0" hangingPunct="1">
        <a:defRPr sz="2700" kern="1200">
          <a:solidFill>
            <a:schemeClr val="tx1"/>
          </a:solidFill>
          <a:latin typeface="+mn-lt"/>
          <a:ea typeface="+mn-ea"/>
          <a:cs typeface="+mn-cs"/>
        </a:defRPr>
      </a:lvl6pPr>
      <a:lvl7pPr marL="4122207" algn="l" defTabSz="1374069" rtl="0" eaLnBrk="1" latinLnBrk="0" hangingPunct="1">
        <a:defRPr sz="2700" kern="1200">
          <a:solidFill>
            <a:schemeClr val="tx1"/>
          </a:solidFill>
          <a:latin typeface="+mn-lt"/>
          <a:ea typeface="+mn-ea"/>
          <a:cs typeface="+mn-cs"/>
        </a:defRPr>
      </a:lvl7pPr>
      <a:lvl8pPr marL="4809241" algn="l" defTabSz="1374069" rtl="0" eaLnBrk="1" latinLnBrk="0" hangingPunct="1">
        <a:defRPr sz="2700" kern="1200">
          <a:solidFill>
            <a:schemeClr val="tx1"/>
          </a:solidFill>
          <a:latin typeface="+mn-lt"/>
          <a:ea typeface="+mn-ea"/>
          <a:cs typeface="+mn-cs"/>
        </a:defRPr>
      </a:lvl8pPr>
      <a:lvl9pPr marL="5496276" algn="l" defTabSz="13740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1.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4.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88.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microsoft.com/office/2007/relationships/hdphoto" Target="../media/hdphoto2.wdp"/></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4255856" y="6047568"/>
            <a:ext cx="9211886" cy="1173815"/>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BOARD LEADERSHIP</a:t>
            </a:r>
          </a:p>
        </p:txBody>
      </p:sp>
      <p:sp>
        <p:nvSpPr>
          <p:cNvPr id="2" name="TextBox 1"/>
          <p:cNvSpPr txBox="1"/>
          <p:nvPr/>
        </p:nvSpPr>
        <p:spPr>
          <a:xfrm>
            <a:off x="4255856" y="1061339"/>
            <a:ext cx="9782638" cy="498622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0" normalizeH="0" baseline="0" noProof="0" dirty="0">
                <a:ln>
                  <a:noFill/>
                </a:ln>
                <a:solidFill>
                  <a:srgbClr val="000000"/>
                </a:solidFill>
                <a:effectLst/>
                <a:uLnTx/>
                <a:uFillTx/>
                <a:latin typeface="Oswald" pitchFamily="2" charset="0"/>
                <a:ea typeface="+mn-ea"/>
                <a:cs typeface="+mn-cs"/>
              </a:rPr>
              <a:t>Equipping Elders for Effective Leadership </a:t>
            </a:r>
          </a:p>
        </p:txBody>
      </p:sp>
      <p:cxnSp>
        <p:nvCxnSpPr>
          <p:cNvPr id="6" name="Straight Connector 5"/>
          <p:cNvCxnSpPr/>
          <p:nvPr/>
        </p:nvCxnSpPr>
        <p:spPr>
          <a:xfrm>
            <a:off x="11996454"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4008"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8133" y="8908900"/>
            <a:ext cx="3851547" cy="1173814"/>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C320F922-F622-42AB-807A-1715EF63EDCF}"/>
              </a:ext>
            </a:extLst>
          </p:cNvPr>
          <p:cNvSpPr txBox="1"/>
          <p:nvPr/>
        </p:nvSpPr>
        <p:spPr>
          <a:xfrm>
            <a:off x="15167182" y="9091749"/>
            <a:ext cx="1919035" cy="904967"/>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C6A946FB-0C96-4FC8-B1BD-B0B0E616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9" y="8392086"/>
            <a:ext cx="3581407" cy="1152146"/>
          </a:xfrm>
          <a:prstGeom prst="rect">
            <a:avLst/>
          </a:prstGeom>
        </p:spPr>
      </p:pic>
    </p:spTree>
    <p:extLst>
      <p:ext uri="{BB962C8B-B14F-4D97-AF65-F5344CB8AC3E}">
        <p14:creationId xmlns:p14="http://schemas.microsoft.com/office/powerpoint/2010/main" val="12282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3230141" y="2539463"/>
            <a:ext cx="3972473" cy="396318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972678" y="2621049"/>
            <a:ext cx="2200255" cy="219510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Oval 37"/>
          <p:cNvSpPr/>
          <p:nvPr/>
        </p:nvSpPr>
        <p:spPr>
          <a:xfrm>
            <a:off x="1770019" y="5388548"/>
            <a:ext cx="1077508" cy="1074986"/>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Oval 45"/>
          <p:cNvSpPr/>
          <p:nvPr/>
        </p:nvSpPr>
        <p:spPr>
          <a:xfrm>
            <a:off x="14753542" y="5926041"/>
            <a:ext cx="1209820" cy="120699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TextBox 48"/>
          <p:cNvSpPr txBox="1"/>
          <p:nvPr/>
        </p:nvSpPr>
        <p:spPr>
          <a:xfrm>
            <a:off x="760357" y="3283139"/>
            <a:ext cx="2624704" cy="1062078"/>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SERVE COMMUNION</a:t>
            </a:r>
          </a:p>
        </p:txBody>
      </p:sp>
      <p:sp>
        <p:nvSpPr>
          <p:cNvPr id="52" name="TextBox 51"/>
          <p:cNvSpPr txBox="1"/>
          <p:nvPr/>
        </p:nvSpPr>
        <p:spPr>
          <a:xfrm>
            <a:off x="3904024" y="4165191"/>
            <a:ext cx="2624704" cy="1800741"/>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PROVIDE</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SPIRITUAL</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CARE</a:t>
            </a:r>
          </a:p>
        </p:txBody>
      </p:sp>
      <p:sp>
        <p:nvSpPr>
          <p:cNvPr id="37" name="Oval 36"/>
          <p:cNvSpPr/>
          <p:nvPr/>
        </p:nvSpPr>
        <p:spPr>
          <a:xfrm>
            <a:off x="14343204" y="3420173"/>
            <a:ext cx="2419639" cy="241398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Box 38"/>
          <p:cNvSpPr txBox="1"/>
          <p:nvPr/>
        </p:nvSpPr>
        <p:spPr>
          <a:xfrm>
            <a:off x="14240671" y="4489060"/>
            <a:ext cx="2624704" cy="1062078"/>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PRAYER MINISTRY</a:t>
            </a:r>
          </a:p>
        </p:txBody>
      </p:sp>
      <p:sp>
        <p:nvSpPr>
          <p:cNvPr id="41" name="Oval 40"/>
          <p:cNvSpPr/>
          <p:nvPr/>
        </p:nvSpPr>
        <p:spPr>
          <a:xfrm>
            <a:off x="10469615" y="3745280"/>
            <a:ext cx="3972473" cy="396318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11162260" y="5075467"/>
            <a:ext cx="2624704" cy="235473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ANOINT WITH OIL &amp; PRAY FOR THE SICK</a:t>
            </a:r>
          </a:p>
        </p:txBody>
      </p:sp>
      <p:sp>
        <p:nvSpPr>
          <p:cNvPr id="44" name="Oval 43"/>
          <p:cNvSpPr/>
          <p:nvPr/>
        </p:nvSpPr>
        <p:spPr>
          <a:xfrm>
            <a:off x="10334191" y="2372296"/>
            <a:ext cx="2088377" cy="208349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TextBox 54"/>
          <p:cNvSpPr txBox="1"/>
          <p:nvPr/>
        </p:nvSpPr>
        <p:spPr>
          <a:xfrm>
            <a:off x="10066021" y="3459816"/>
            <a:ext cx="2624704" cy="60041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TEACH</a:t>
            </a:r>
          </a:p>
        </p:txBody>
      </p:sp>
      <p:pic>
        <p:nvPicPr>
          <p:cNvPr id="15363" name="Picture 3" descr="G:\Elder Training\Icons\Governance\praying-h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7171" y="3478526"/>
            <a:ext cx="1031705" cy="1031705"/>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15364" name="Picture 4" descr="G:\Elder Training\Icons\Governance\tea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6713" y="2667411"/>
            <a:ext cx="727389" cy="727389"/>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15367" name="Picture 7" descr="G:\Elder Training\Icons\Governance\wine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3652" y="6212881"/>
            <a:ext cx="609600" cy="609600"/>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FFBAC32-7781-4E00-E46C-30C11011BC46}"/>
              </a:ext>
            </a:extLst>
          </p:cNvPr>
          <p:cNvGrpSpPr/>
          <p:nvPr/>
        </p:nvGrpSpPr>
        <p:grpSpPr>
          <a:xfrm>
            <a:off x="13145135" y="2560213"/>
            <a:ext cx="1093164" cy="1090607"/>
            <a:chOff x="9029996" y="2264004"/>
            <a:chExt cx="1093164" cy="1090607"/>
          </a:xfrm>
        </p:grpSpPr>
        <p:sp>
          <p:nvSpPr>
            <p:cNvPr id="57" name="Oval 56"/>
            <p:cNvSpPr/>
            <p:nvPr/>
          </p:nvSpPr>
          <p:spPr>
            <a:xfrm>
              <a:off x="9029996" y="2264004"/>
              <a:ext cx="1093164" cy="1090607"/>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369" name="Picture 9" descr="G:\Elder Training\Icons\Governance\cross1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2803" y="2485531"/>
              <a:ext cx="647555" cy="647555"/>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CA9A4D3-887F-CDDC-6739-3D6725F441D2}"/>
              </a:ext>
            </a:extLst>
          </p:cNvPr>
          <p:cNvGrpSpPr/>
          <p:nvPr/>
        </p:nvGrpSpPr>
        <p:grpSpPr>
          <a:xfrm>
            <a:off x="13070063" y="7212363"/>
            <a:ext cx="2624704" cy="2083490"/>
            <a:chOff x="9422732" y="7233163"/>
            <a:chExt cx="2624704" cy="2083490"/>
          </a:xfrm>
        </p:grpSpPr>
        <p:sp>
          <p:nvSpPr>
            <p:cNvPr id="45" name="Oval 44"/>
            <p:cNvSpPr/>
            <p:nvPr/>
          </p:nvSpPr>
          <p:spPr>
            <a:xfrm>
              <a:off x="9791073" y="7233163"/>
              <a:ext cx="2088377" cy="208349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p:cNvSpPr txBox="1"/>
            <p:nvPr/>
          </p:nvSpPr>
          <p:spPr>
            <a:xfrm>
              <a:off x="9422732" y="8321658"/>
              <a:ext cx="2624704" cy="600350"/>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PREACH</a:t>
              </a:r>
            </a:p>
          </p:txBody>
        </p:sp>
        <p:pic>
          <p:nvPicPr>
            <p:cNvPr id="15371" name="Picture 11" descr="G:\Elder Training\Icons\Governance\man3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8666" y="7567421"/>
              <a:ext cx="688092" cy="688092"/>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323C6EA7-FAB5-E697-4E34-93E9423212AD}"/>
              </a:ext>
            </a:extLst>
          </p:cNvPr>
          <p:cNvGrpSpPr/>
          <p:nvPr/>
        </p:nvGrpSpPr>
        <p:grpSpPr>
          <a:xfrm>
            <a:off x="2511439" y="6441885"/>
            <a:ext cx="2624704" cy="2413981"/>
            <a:chOff x="1535175" y="6724251"/>
            <a:chExt cx="2624704" cy="2413981"/>
          </a:xfrm>
        </p:grpSpPr>
        <p:sp>
          <p:nvSpPr>
            <p:cNvPr id="35" name="Oval 34"/>
            <p:cNvSpPr/>
            <p:nvPr/>
          </p:nvSpPr>
          <p:spPr>
            <a:xfrm>
              <a:off x="1636431" y="6724251"/>
              <a:ext cx="2419639" cy="2413981"/>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TextBox 50"/>
            <p:cNvSpPr txBox="1"/>
            <p:nvPr/>
          </p:nvSpPr>
          <p:spPr>
            <a:xfrm>
              <a:off x="1535175" y="8111517"/>
              <a:ext cx="2624704" cy="600350"/>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VISITATION</a:t>
              </a:r>
            </a:p>
          </p:txBody>
        </p:sp>
        <p:pic>
          <p:nvPicPr>
            <p:cNvPr id="58" name="Picture 5" descr="G:\Elder Training\Icons\Governance\visi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4778" y="7078882"/>
              <a:ext cx="1016000" cy="1016000"/>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FBA79495-4B72-DD51-4D2C-31B0A2B83BE5}"/>
              </a:ext>
            </a:extLst>
          </p:cNvPr>
          <p:cNvGrpSpPr/>
          <p:nvPr/>
        </p:nvGrpSpPr>
        <p:grpSpPr>
          <a:xfrm>
            <a:off x="5784123" y="6515506"/>
            <a:ext cx="1093164" cy="1090607"/>
            <a:chOff x="3734569" y="8628885"/>
            <a:chExt cx="1093164" cy="1090607"/>
          </a:xfrm>
        </p:grpSpPr>
        <p:sp>
          <p:nvSpPr>
            <p:cNvPr id="34" name="Oval 33"/>
            <p:cNvSpPr/>
            <p:nvPr/>
          </p:nvSpPr>
          <p:spPr>
            <a:xfrm>
              <a:off x="3734569" y="8628885"/>
              <a:ext cx="1093164" cy="1090607"/>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pic>
          <p:nvPicPr>
            <p:cNvPr id="60" name="Picture 6" descr="G:\Elder Training\Icons\Governance\royalty1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9989" y="8808709"/>
              <a:ext cx="622325" cy="622325"/>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pic>
        <p:nvPicPr>
          <p:cNvPr id="61" name="Picture 10" descr="G:\Elder Training\Icons\Governance\males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6618" y="2867252"/>
            <a:ext cx="1279525" cy="1279525"/>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AF2CC85-AEF4-AE11-DF7F-5C88086AF4E5}"/>
              </a:ext>
            </a:extLst>
          </p:cNvPr>
          <p:cNvGrpSpPr/>
          <p:nvPr/>
        </p:nvGrpSpPr>
        <p:grpSpPr>
          <a:xfrm>
            <a:off x="7223609" y="6109469"/>
            <a:ext cx="3972473" cy="3963180"/>
            <a:chOff x="4875621" y="6129927"/>
            <a:chExt cx="3972473" cy="3963180"/>
          </a:xfrm>
        </p:grpSpPr>
        <p:sp>
          <p:nvSpPr>
            <p:cNvPr id="29" name="Oval 28"/>
            <p:cNvSpPr/>
            <p:nvPr/>
          </p:nvSpPr>
          <p:spPr>
            <a:xfrm>
              <a:off x="4875621" y="6129927"/>
              <a:ext cx="3972473" cy="396318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TextBox 53"/>
            <p:cNvSpPr txBox="1"/>
            <p:nvPr/>
          </p:nvSpPr>
          <p:spPr>
            <a:xfrm>
              <a:off x="5350777" y="8160051"/>
              <a:ext cx="2910727" cy="1800741"/>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BIBLICAL</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PEACEMAKING</a:t>
              </a:r>
            </a:p>
          </p:txBody>
        </p:sp>
        <p:pic>
          <p:nvPicPr>
            <p:cNvPr id="62" name="Picture 12" descr="G:\Elder Training\Icons\Governance\peace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0037" y="6818643"/>
              <a:ext cx="1372213" cy="1372213"/>
            </a:xfrm>
            <a:prstGeom prst="rect">
              <a:avLst/>
            </a:prstGeom>
            <a:noFill/>
            <a:ln>
              <a:noFill/>
            </a:ln>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D9F34293-BB6F-F7BF-8FAB-598943A2181E}"/>
              </a:ext>
            </a:extLst>
          </p:cNvPr>
          <p:cNvGrpSpPr/>
          <p:nvPr/>
        </p:nvGrpSpPr>
        <p:grpSpPr>
          <a:xfrm>
            <a:off x="6664152" y="2954622"/>
            <a:ext cx="3972473" cy="3963180"/>
            <a:chOff x="6635004" y="3265319"/>
            <a:chExt cx="3972473" cy="3963180"/>
          </a:xfrm>
        </p:grpSpPr>
        <p:sp>
          <p:nvSpPr>
            <p:cNvPr id="30" name="Oval 29"/>
            <p:cNvSpPr/>
            <p:nvPr/>
          </p:nvSpPr>
          <p:spPr>
            <a:xfrm>
              <a:off x="6635004" y="3265319"/>
              <a:ext cx="3972473" cy="396318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TextBox 52"/>
            <p:cNvSpPr txBox="1"/>
            <p:nvPr/>
          </p:nvSpPr>
          <p:spPr>
            <a:xfrm>
              <a:off x="7187309" y="5117672"/>
              <a:ext cx="2867848" cy="124674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CONFLICT</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swald" pitchFamily="2" charset="0"/>
                  <a:ea typeface="Droid Sans" pitchFamily="34" charset="0"/>
                  <a:cs typeface="Droid Sans" pitchFamily="34" charset="0"/>
                </a:rPr>
                <a:t>RESOLUTION</a:t>
              </a:r>
            </a:p>
          </p:txBody>
        </p:sp>
        <p:pic>
          <p:nvPicPr>
            <p:cNvPr id="63" name="Picture 14" descr="G:\Elder Training\Icons\Governance\salutati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75344" y="3909895"/>
              <a:ext cx="1091791" cy="1091791"/>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grpSp>
      <p:pic>
        <p:nvPicPr>
          <p:cNvPr id="64" name="Picture 15" descr="G:\Elder Training\Icons\Governance\water2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25537" y="5524387"/>
            <a:ext cx="766473" cy="766473"/>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65" name="Picture 16" descr="G:\Elder Training\Icons\Governance\bread1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1585347" y="3049310"/>
            <a:ext cx="487362" cy="305301"/>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66" name="Picture 17" descr="G:\Elder Training\Icons\Governance\wine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1980587" y="2969013"/>
            <a:ext cx="440302" cy="275820"/>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15378" name="Picture 18" descr="G:\Elder Training\Icons\Governance\drop1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537484" y="3665394"/>
            <a:ext cx="1874260" cy="1874260"/>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sp>
        <p:nvSpPr>
          <p:cNvPr id="48" name="Parallelogram 47">
            <a:extLst>
              <a:ext uri="{FF2B5EF4-FFF2-40B4-BE49-F238E27FC236}">
                <a16:creationId xmlns:a16="http://schemas.microsoft.com/office/drawing/2014/main" id="{CB920D6B-D96B-4671-A679-EB621AD56D10}"/>
              </a:ext>
            </a:extLst>
          </p:cNvPr>
          <p:cNvSpPr/>
          <p:nvPr/>
        </p:nvSpPr>
        <p:spPr>
          <a:xfrm>
            <a:off x="10812311" y="607774"/>
            <a:ext cx="3987520" cy="1426186"/>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71268C18-98CD-4B61-B86D-5DFACAFDDBE0}"/>
              </a:ext>
            </a:extLst>
          </p:cNvPr>
          <p:cNvSpPr txBox="1"/>
          <p:nvPr/>
        </p:nvSpPr>
        <p:spPr>
          <a:xfrm>
            <a:off x="3006398" y="607774"/>
            <a:ext cx="12321465" cy="1492965"/>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SHEPHERDING </a:t>
            </a: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itchFamily="34" charset="0"/>
                <a:ea typeface="Droid Sans" pitchFamily="34" charset="0"/>
                <a:cs typeface="Droid Sans" pitchFamily="34" charset="0"/>
              </a:rPr>
              <a:t>ROLE</a:t>
            </a:r>
            <a:endPar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endParaRPr>
          </a:p>
        </p:txBody>
      </p:sp>
    </p:spTree>
    <p:extLst>
      <p:ext uri="{BB962C8B-B14F-4D97-AF65-F5344CB8AC3E}">
        <p14:creationId xmlns:p14="http://schemas.microsoft.com/office/powerpoint/2010/main" val="15698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Effect transition="in" filter="fade">
                                      <p:cBhvr>
                                        <p:cTn id="14" dur="10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nodeType="withEffect">
                                  <p:stCondLst>
                                    <p:cond delay="0"/>
                                  </p:stCondLst>
                                  <p:childTnLst>
                                    <p:set>
                                      <p:cBhvr>
                                        <p:cTn id="26" dur="1" fill="hold">
                                          <p:stCondLst>
                                            <p:cond delay="0"/>
                                          </p:stCondLst>
                                        </p:cTn>
                                        <p:tgtEl>
                                          <p:spTgt spid="15363"/>
                                        </p:tgtEl>
                                        <p:attrNameLst>
                                          <p:attrName>style.visibility</p:attrName>
                                        </p:attrNameLst>
                                      </p:cBhvr>
                                      <p:to>
                                        <p:strVal val="visible"/>
                                      </p:to>
                                    </p:set>
                                    <p:anim calcmode="lin" valueType="num">
                                      <p:cBhvr>
                                        <p:cTn id="27" dur="500" fill="hold"/>
                                        <p:tgtEl>
                                          <p:spTgt spid="15363"/>
                                        </p:tgtEl>
                                        <p:attrNameLst>
                                          <p:attrName>ppt_w</p:attrName>
                                        </p:attrNameLst>
                                      </p:cBhvr>
                                      <p:tavLst>
                                        <p:tav tm="0">
                                          <p:val>
                                            <p:fltVal val="0"/>
                                          </p:val>
                                        </p:tav>
                                        <p:tav tm="100000">
                                          <p:val>
                                            <p:strVal val="#ppt_w"/>
                                          </p:val>
                                        </p:tav>
                                      </p:tavLst>
                                    </p:anim>
                                    <p:anim calcmode="lin" valueType="num">
                                      <p:cBhvr>
                                        <p:cTn id="28" dur="500" fill="hold"/>
                                        <p:tgtEl>
                                          <p:spTgt spid="15363"/>
                                        </p:tgtEl>
                                        <p:attrNameLst>
                                          <p:attrName>ppt_h</p:attrName>
                                        </p:attrNameLst>
                                      </p:cBhvr>
                                      <p:tavLst>
                                        <p:tav tm="0">
                                          <p:val>
                                            <p:fltVal val="0"/>
                                          </p:val>
                                        </p:tav>
                                        <p:tav tm="100000">
                                          <p:val>
                                            <p:strVal val="#ppt_h"/>
                                          </p:val>
                                        </p:tav>
                                      </p:tavLst>
                                    </p:anim>
                                    <p:animEffect transition="in" filter="fade">
                                      <p:cBhvr>
                                        <p:cTn id="29" dur="500"/>
                                        <p:tgtEl>
                                          <p:spTgt spid="1536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p:cTn id="49" dur="500" fill="hold"/>
                                        <p:tgtEl>
                                          <p:spTgt spid="64"/>
                                        </p:tgtEl>
                                        <p:attrNameLst>
                                          <p:attrName>ppt_w</p:attrName>
                                        </p:attrNameLst>
                                      </p:cBhvr>
                                      <p:tavLst>
                                        <p:tav tm="0">
                                          <p:val>
                                            <p:fltVal val="0"/>
                                          </p:val>
                                        </p:tav>
                                        <p:tav tm="100000">
                                          <p:val>
                                            <p:strVal val="#ppt_w"/>
                                          </p:val>
                                        </p:tav>
                                      </p:tavLst>
                                    </p:anim>
                                    <p:anim calcmode="lin" valueType="num">
                                      <p:cBhvr>
                                        <p:cTn id="50" dur="500" fill="hold"/>
                                        <p:tgtEl>
                                          <p:spTgt spid="64"/>
                                        </p:tgtEl>
                                        <p:attrNameLst>
                                          <p:attrName>ppt_h</p:attrName>
                                        </p:attrNameLst>
                                      </p:cBhvr>
                                      <p:tavLst>
                                        <p:tav tm="0">
                                          <p:val>
                                            <p:fltVal val="0"/>
                                          </p:val>
                                        </p:tav>
                                        <p:tav tm="100000">
                                          <p:val>
                                            <p:strVal val="#ppt_h"/>
                                          </p:val>
                                        </p:tav>
                                      </p:tavLst>
                                    </p:anim>
                                    <p:animEffect transition="in" filter="fade">
                                      <p:cBhvr>
                                        <p:cTn id="51" dur="500"/>
                                        <p:tgtEl>
                                          <p:spTgt spid="6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53" presetClass="entr" presetSubtype="16" fill="hold" nodeType="withEffect">
                                  <p:stCondLst>
                                    <p:cond delay="0"/>
                                  </p:stCondLst>
                                  <p:childTnLst>
                                    <p:set>
                                      <p:cBhvr>
                                        <p:cTn id="58" dur="1" fill="hold">
                                          <p:stCondLst>
                                            <p:cond delay="0"/>
                                          </p:stCondLst>
                                        </p:cTn>
                                        <p:tgtEl>
                                          <p:spTgt spid="15378"/>
                                        </p:tgtEl>
                                        <p:attrNameLst>
                                          <p:attrName>style.visibility</p:attrName>
                                        </p:attrNameLst>
                                      </p:cBhvr>
                                      <p:to>
                                        <p:strVal val="visible"/>
                                      </p:to>
                                    </p:set>
                                    <p:anim calcmode="lin" valueType="num">
                                      <p:cBhvr>
                                        <p:cTn id="59" dur="500" fill="hold"/>
                                        <p:tgtEl>
                                          <p:spTgt spid="15378"/>
                                        </p:tgtEl>
                                        <p:attrNameLst>
                                          <p:attrName>ppt_w</p:attrName>
                                        </p:attrNameLst>
                                      </p:cBhvr>
                                      <p:tavLst>
                                        <p:tav tm="0">
                                          <p:val>
                                            <p:fltVal val="0"/>
                                          </p:val>
                                        </p:tav>
                                        <p:tav tm="100000">
                                          <p:val>
                                            <p:strVal val="#ppt_w"/>
                                          </p:val>
                                        </p:tav>
                                      </p:tavLst>
                                    </p:anim>
                                    <p:anim calcmode="lin" valueType="num">
                                      <p:cBhvr>
                                        <p:cTn id="60" dur="500" fill="hold"/>
                                        <p:tgtEl>
                                          <p:spTgt spid="15378"/>
                                        </p:tgtEl>
                                        <p:attrNameLst>
                                          <p:attrName>ppt_h</p:attrName>
                                        </p:attrNameLst>
                                      </p:cBhvr>
                                      <p:tavLst>
                                        <p:tav tm="0">
                                          <p:val>
                                            <p:fltVal val="0"/>
                                          </p:val>
                                        </p:tav>
                                        <p:tav tm="100000">
                                          <p:val>
                                            <p:strVal val="#ppt_h"/>
                                          </p:val>
                                        </p:tav>
                                      </p:tavLst>
                                    </p:anim>
                                    <p:animEffect transition="in" filter="fade">
                                      <p:cBhvr>
                                        <p:cTn id="61" dur="500"/>
                                        <p:tgtEl>
                                          <p:spTgt spid="1537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1000" fill="hold"/>
                                        <p:tgtEl>
                                          <p:spTgt spid="44"/>
                                        </p:tgtEl>
                                        <p:attrNameLst>
                                          <p:attrName>ppt_w</p:attrName>
                                        </p:attrNameLst>
                                      </p:cBhvr>
                                      <p:tavLst>
                                        <p:tav tm="0">
                                          <p:val>
                                            <p:fltVal val="0"/>
                                          </p:val>
                                        </p:tav>
                                        <p:tav tm="100000">
                                          <p:val>
                                            <p:strVal val="#ppt_w"/>
                                          </p:val>
                                        </p:tav>
                                      </p:tavLst>
                                    </p:anim>
                                    <p:anim calcmode="lin" valueType="num">
                                      <p:cBhvr>
                                        <p:cTn id="72" dur="1000" fill="hold"/>
                                        <p:tgtEl>
                                          <p:spTgt spid="44"/>
                                        </p:tgtEl>
                                        <p:attrNameLst>
                                          <p:attrName>ppt_h</p:attrName>
                                        </p:attrNameLst>
                                      </p:cBhvr>
                                      <p:tavLst>
                                        <p:tav tm="0">
                                          <p:val>
                                            <p:fltVal val="0"/>
                                          </p:val>
                                        </p:tav>
                                        <p:tav tm="100000">
                                          <p:val>
                                            <p:strVal val="#ppt_h"/>
                                          </p:val>
                                        </p:tav>
                                      </p:tavLst>
                                    </p:anim>
                                    <p:animEffect transition="in" filter="fade">
                                      <p:cBhvr>
                                        <p:cTn id="73" dur="1000"/>
                                        <p:tgtEl>
                                          <p:spTgt spid="44"/>
                                        </p:tgtEl>
                                      </p:cBhvr>
                                    </p:animEffect>
                                  </p:childTnLst>
                                </p:cTn>
                              </p:par>
                              <p:par>
                                <p:cTn id="74" presetID="53" presetClass="entr" presetSubtype="16" fill="hold" nodeType="withEffect">
                                  <p:stCondLst>
                                    <p:cond delay="0"/>
                                  </p:stCondLst>
                                  <p:childTnLst>
                                    <p:set>
                                      <p:cBhvr>
                                        <p:cTn id="75" dur="1" fill="hold">
                                          <p:stCondLst>
                                            <p:cond delay="0"/>
                                          </p:stCondLst>
                                        </p:cTn>
                                        <p:tgtEl>
                                          <p:spTgt spid="15364"/>
                                        </p:tgtEl>
                                        <p:attrNameLst>
                                          <p:attrName>style.visibility</p:attrName>
                                        </p:attrNameLst>
                                      </p:cBhvr>
                                      <p:to>
                                        <p:strVal val="visible"/>
                                      </p:to>
                                    </p:set>
                                    <p:anim calcmode="lin" valueType="num">
                                      <p:cBhvr>
                                        <p:cTn id="76" dur="500" fill="hold"/>
                                        <p:tgtEl>
                                          <p:spTgt spid="15364"/>
                                        </p:tgtEl>
                                        <p:attrNameLst>
                                          <p:attrName>ppt_w</p:attrName>
                                        </p:attrNameLst>
                                      </p:cBhvr>
                                      <p:tavLst>
                                        <p:tav tm="0">
                                          <p:val>
                                            <p:fltVal val="0"/>
                                          </p:val>
                                        </p:tav>
                                        <p:tav tm="100000">
                                          <p:val>
                                            <p:strVal val="#ppt_w"/>
                                          </p:val>
                                        </p:tav>
                                      </p:tavLst>
                                    </p:anim>
                                    <p:anim calcmode="lin" valueType="num">
                                      <p:cBhvr>
                                        <p:cTn id="77" dur="500" fill="hold"/>
                                        <p:tgtEl>
                                          <p:spTgt spid="15364"/>
                                        </p:tgtEl>
                                        <p:attrNameLst>
                                          <p:attrName>ppt_h</p:attrName>
                                        </p:attrNameLst>
                                      </p:cBhvr>
                                      <p:tavLst>
                                        <p:tav tm="0">
                                          <p:val>
                                            <p:fltVal val="0"/>
                                          </p:val>
                                        </p:tav>
                                        <p:tav tm="100000">
                                          <p:val>
                                            <p:strVal val="#ppt_h"/>
                                          </p:val>
                                        </p:tav>
                                      </p:tavLst>
                                    </p:anim>
                                    <p:animEffect transition="in" filter="fade">
                                      <p:cBhvr>
                                        <p:cTn id="78" dur="500"/>
                                        <p:tgtEl>
                                          <p:spTgt spid="1536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ppt_w</p:attrName>
                                        </p:attrNameLst>
                                      </p:cBhvr>
                                      <p:tavLst>
                                        <p:tav tm="0">
                                          <p:val>
                                            <p:fltVal val="0"/>
                                          </p:val>
                                        </p:tav>
                                        <p:tav tm="100000">
                                          <p:val>
                                            <p:strVal val="#ppt_w"/>
                                          </p:val>
                                        </p:tav>
                                      </p:tavLst>
                                    </p:anim>
                                    <p:anim calcmode="lin" valueType="num">
                                      <p:cBhvr>
                                        <p:cTn id="82" dur="500" fill="hold"/>
                                        <p:tgtEl>
                                          <p:spTgt spid="55"/>
                                        </p:tgtEl>
                                        <p:attrNameLst>
                                          <p:attrName>ppt_h</p:attrName>
                                        </p:attrNameLst>
                                      </p:cBhvr>
                                      <p:tavLst>
                                        <p:tav tm="0">
                                          <p:val>
                                            <p:fltVal val="0"/>
                                          </p:val>
                                        </p:tav>
                                        <p:tav tm="100000">
                                          <p:val>
                                            <p:strVal val="#ppt_h"/>
                                          </p:val>
                                        </p:tav>
                                      </p:tavLst>
                                    </p:anim>
                                    <p:animEffect transition="in" filter="fade">
                                      <p:cBhvr>
                                        <p:cTn id="83" dur="500"/>
                                        <p:tgtEl>
                                          <p:spTgt spid="5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750" fill="hold"/>
                                        <p:tgtEl>
                                          <p:spTgt spid="66"/>
                                        </p:tgtEl>
                                        <p:attrNameLst>
                                          <p:attrName>ppt_w</p:attrName>
                                        </p:attrNameLst>
                                      </p:cBhvr>
                                      <p:tavLst>
                                        <p:tav tm="0">
                                          <p:val>
                                            <p:fltVal val="0"/>
                                          </p:val>
                                        </p:tav>
                                        <p:tav tm="100000">
                                          <p:val>
                                            <p:strVal val="#ppt_w"/>
                                          </p:val>
                                        </p:tav>
                                      </p:tavLst>
                                    </p:anim>
                                    <p:anim calcmode="lin" valueType="num">
                                      <p:cBhvr>
                                        <p:cTn id="92" dur="750" fill="hold"/>
                                        <p:tgtEl>
                                          <p:spTgt spid="66"/>
                                        </p:tgtEl>
                                        <p:attrNameLst>
                                          <p:attrName>ppt_h</p:attrName>
                                        </p:attrNameLst>
                                      </p:cBhvr>
                                      <p:tavLst>
                                        <p:tav tm="0">
                                          <p:val>
                                            <p:fltVal val="0"/>
                                          </p:val>
                                        </p:tav>
                                        <p:tav tm="100000">
                                          <p:val>
                                            <p:strVal val="#ppt_h"/>
                                          </p:val>
                                        </p:tav>
                                      </p:tavLst>
                                    </p:anim>
                                    <p:animEffect transition="in" filter="fade">
                                      <p:cBhvr>
                                        <p:cTn id="93" dur="750"/>
                                        <p:tgtEl>
                                          <p:spTgt spid="66"/>
                                        </p:tgtEl>
                                      </p:cBhvr>
                                    </p:animEffect>
                                  </p:childTnLst>
                                </p:cTn>
                              </p:par>
                              <p:par>
                                <p:cTn id="94" presetID="53" presetClass="entr" presetSubtype="16"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Effect transition="in" filter="fade">
                                      <p:cBhvr>
                                        <p:cTn id="98" dur="500"/>
                                        <p:tgtEl>
                                          <p:spTgt spid="65"/>
                                        </p:tgtEl>
                                      </p:cBhvr>
                                    </p:animEffect>
                                  </p:childTnLst>
                                </p:cTn>
                              </p:par>
                              <p:par>
                                <p:cTn id="99" presetID="53" presetClass="entr" presetSubtype="16" fill="hold" nodeType="withEffect">
                                  <p:stCondLst>
                                    <p:cond delay="0"/>
                                  </p:stCondLst>
                                  <p:childTnLst>
                                    <p:set>
                                      <p:cBhvr>
                                        <p:cTn id="100" dur="1" fill="hold">
                                          <p:stCondLst>
                                            <p:cond delay="0"/>
                                          </p:stCondLst>
                                        </p:cTn>
                                        <p:tgtEl>
                                          <p:spTgt spid="15367"/>
                                        </p:tgtEl>
                                        <p:attrNameLst>
                                          <p:attrName>style.visibility</p:attrName>
                                        </p:attrNameLst>
                                      </p:cBhvr>
                                      <p:to>
                                        <p:strVal val="visible"/>
                                      </p:to>
                                    </p:set>
                                    <p:anim calcmode="lin" valueType="num">
                                      <p:cBhvr>
                                        <p:cTn id="101" dur="500" fill="hold"/>
                                        <p:tgtEl>
                                          <p:spTgt spid="15367"/>
                                        </p:tgtEl>
                                        <p:attrNameLst>
                                          <p:attrName>ppt_w</p:attrName>
                                        </p:attrNameLst>
                                      </p:cBhvr>
                                      <p:tavLst>
                                        <p:tav tm="0">
                                          <p:val>
                                            <p:fltVal val="0"/>
                                          </p:val>
                                        </p:tav>
                                        <p:tav tm="100000">
                                          <p:val>
                                            <p:strVal val="#ppt_w"/>
                                          </p:val>
                                        </p:tav>
                                      </p:tavLst>
                                    </p:anim>
                                    <p:anim calcmode="lin" valueType="num">
                                      <p:cBhvr>
                                        <p:cTn id="102" dur="500" fill="hold"/>
                                        <p:tgtEl>
                                          <p:spTgt spid="15367"/>
                                        </p:tgtEl>
                                        <p:attrNameLst>
                                          <p:attrName>ppt_h</p:attrName>
                                        </p:attrNameLst>
                                      </p:cBhvr>
                                      <p:tavLst>
                                        <p:tav tm="0">
                                          <p:val>
                                            <p:fltVal val="0"/>
                                          </p:val>
                                        </p:tav>
                                        <p:tav tm="100000">
                                          <p:val>
                                            <p:strVal val="#ppt_h"/>
                                          </p:val>
                                        </p:tav>
                                      </p:tavLst>
                                    </p:anim>
                                    <p:animEffect transition="in" filter="fade">
                                      <p:cBhvr>
                                        <p:cTn id="103" dur="500"/>
                                        <p:tgtEl>
                                          <p:spTgt spid="1536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46" grpId="0" animBg="1"/>
      <p:bldP spid="49" grpId="0"/>
      <p:bldP spid="52" grpId="0"/>
      <p:bldP spid="37" grpId="0" animBg="1"/>
      <p:bldP spid="39" grpId="0"/>
      <p:bldP spid="41" grpId="0" animBg="1"/>
      <p:bldP spid="42" grpId="0"/>
      <p:bldP spid="44"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bwMode="auto">
          <a:xfrm>
            <a:off x="1591" y="-1"/>
            <a:ext cx="18291174" cy="10290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58432" y="3622871"/>
            <a:ext cx="15172860" cy="2600960"/>
          </a:xfrm>
          <a:prstGeom prst="rect">
            <a:avLst/>
          </a:prstGeom>
        </p:spPr>
        <p:txBody>
          <a:bodyPr wrap="square" lIns="137407" tIns="68703" rIns="137407" bIns="68703">
            <a:spAutoFit/>
          </a:bodyPr>
          <a:lstStyle/>
          <a:p>
            <a:r>
              <a:rPr lang="en-US" sz="8000" dirty="0">
                <a:solidFill>
                  <a:schemeClr val="bg1"/>
                </a:solidFill>
                <a:effectLst>
                  <a:outerShdw blurRad="38100" dist="38100" dir="2700000" algn="tl">
                    <a:srgbClr val="000000">
                      <a:alpha val="43137"/>
                    </a:srgbClr>
                  </a:outerShdw>
                </a:effectLst>
                <a:latin typeface="Raleway" pitchFamily="34" charset="0"/>
              </a:rPr>
              <a:t>“The job of a board is to direct</a:t>
            </a:r>
          </a:p>
          <a:p>
            <a:pPr algn="r"/>
            <a:r>
              <a:rPr lang="en-US" sz="8000" dirty="0">
                <a:solidFill>
                  <a:schemeClr val="bg1"/>
                </a:solidFill>
                <a:effectLst>
                  <a:outerShdw blurRad="38100" dist="38100" dir="2700000" algn="tl">
                    <a:srgbClr val="000000">
                      <a:alpha val="43137"/>
                    </a:srgbClr>
                  </a:outerShdw>
                </a:effectLst>
                <a:latin typeface="Raleway" pitchFamily="34" charset="0"/>
              </a:rPr>
              <a:t>and protect.”</a:t>
            </a:r>
          </a:p>
        </p:txBody>
      </p:sp>
      <p:sp>
        <p:nvSpPr>
          <p:cNvPr id="25" name="TextBox 24"/>
          <p:cNvSpPr txBox="1"/>
          <p:nvPr/>
        </p:nvSpPr>
        <p:spPr>
          <a:xfrm>
            <a:off x="4261879" y="7356383"/>
            <a:ext cx="7588741" cy="1062078"/>
          </a:xfrm>
          <a:prstGeom prst="rect">
            <a:avLst/>
          </a:prstGeom>
          <a:noFill/>
        </p:spPr>
        <p:txBody>
          <a:bodyPr wrap="square" lIns="137407" tIns="68703" rIns="137407" bIns="68703" rtlCol="0">
            <a:spAutoFit/>
          </a:bodyPr>
          <a:lstStyle/>
          <a:p>
            <a:r>
              <a:rPr lang="en-US" sz="3000" dirty="0">
                <a:solidFill>
                  <a:srgbClr val="1D5C87"/>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 Jim Brown, from The Imperfect Board Member</a:t>
            </a:r>
          </a:p>
        </p:txBody>
      </p:sp>
    </p:spTree>
    <p:extLst>
      <p:ext uri="{BB962C8B-B14F-4D97-AF65-F5344CB8AC3E}">
        <p14:creationId xmlns:p14="http://schemas.microsoft.com/office/powerpoint/2010/main" val="42686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58436" y="7722943"/>
            <a:ext cx="7819164"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Governments of BC and Canada</a:t>
            </a:r>
          </a:p>
        </p:txBody>
      </p:sp>
      <p:sp>
        <p:nvSpPr>
          <p:cNvPr id="39" name="TextBox 38"/>
          <p:cNvSpPr txBox="1"/>
          <p:nvPr/>
        </p:nvSpPr>
        <p:spPr>
          <a:xfrm>
            <a:off x="1558438" y="6017316"/>
            <a:ext cx="6372500"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District Superintendent</a:t>
            </a:r>
          </a:p>
        </p:txBody>
      </p:sp>
      <p:sp>
        <p:nvSpPr>
          <p:cNvPr id="51" name="TextBox 50"/>
          <p:cNvSpPr txBox="1"/>
          <p:nvPr/>
        </p:nvSpPr>
        <p:spPr>
          <a:xfrm>
            <a:off x="1558438" y="4205016"/>
            <a:ext cx="4748416"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Church Members</a:t>
            </a:r>
          </a:p>
        </p:txBody>
      </p:sp>
      <p:sp>
        <p:nvSpPr>
          <p:cNvPr id="56" name="Rounded Rectangle 55"/>
          <p:cNvSpPr/>
          <p:nvPr/>
        </p:nvSpPr>
        <p:spPr>
          <a:xfrm>
            <a:off x="9879736" y="4367734"/>
            <a:ext cx="6932911" cy="3165835"/>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9784204" y="3944203"/>
            <a:ext cx="6583841" cy="320722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r>
              <a:rPr lang="en-US" b="1" dirty="0">
                <a:solidFill>
                  <a:schemeClr val="tx1"/>
                </a:solidFill>
                <a:effectLst>
                  <a:outerShdw blurRad="38100" dist="38100" dir="2700000" algn="tl">
                    <a:srgbClr val="000000">
                      <a:alpha val="43137"/>
                    </a:srgbClr>
                  </a:outerShdw>
                </a:effectLst>
              </a:rPr>
              <a:t>And he is the head of the body, the church; he is the beginning and the firstborn among the dead, so that in everything he might have supremacy.</a:t>
            </a:r>
          </a:p>
          <a:p>
            <a:pPr algn="r"/>
            <a:r>
              <a:rPr lang="en-US" dirty="0"/>
              <a:t>		</a:t>
            </a:r>
            <a:r>
              <a:rPr lang="en-US" dirty="0">
                <a:solidFill>
                  <a:srgbClr val="000000"/>
                </a:solidFill>
              </a:rPr>
              <a:t>Colossians 1:18</a:t>
            </a:r>
          </a:p>
        </p:txBody>
      </p:sp>
      <p:sp>
        <p:nvSpPr>
          <p:cNvPr id="63" name="TextBox 62"/>
          <p:cNvSpPr txBox="1"/>
          <p:nvPr/>
        </p:nvSpPr>
        <p:spPr>
          <a:xfrm>
            <a:off x="1558430" y="2490970"/>
            <a:ext cx="8621889" cy="785079"/>
          </a:xfrm>
          <a:prstGeom prst="rect">
            <a:avLst/>
          </a:prstGeom>
          <a:noFill/>
        </p:spPr>
        <p:txBody>
          <a:bodyPr wrap="square" lIns="137407" tIns="68703" rIns="137407" bIns="68703" rtlCol="0">
            <a:spAutoFit/>
          </a:bodyPr>
          <a:lstStyle/>
          <a:p>
            <a:r>
              <a:rPr lang="en-US" sz="4200" b="1" dirty="0">
                <a:latin typeface="Oswald" pitchFamily="2" charset="0"/>
                <a:ea typeface="Droid Sans" pitchFamily="34" charset="0"/>
                <a:cs typeface="Droid Sans" pitchFamily="34" charset="0"/>
              </a:rPr>
              <a:t>Jesus as Head of the Church</a:t>
            </a:r>
          </a:p>
        </p:txBody>
      </p:sp>
      <p:sp>
        <p:nvSpPr>
          <p:cNvPr id="26" name="Parallelogram 25"/>
          <p:cNvSpPr/>
          <p:nvPr/>
        </p:nvSpPr>
        <p:spPr>
          <a:xfrm>
            <a:off x="1558433" y="937996"/>
            <a:ext cx="13387454"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r>
              <a:rPr lang="en-US" sz="6000" dirty="0">
                <a:effectLst>
                  <a:outerShdw blurRad="38100" dist="38100" dir="2700000" algn="tl">
                    <a:srgbClr val="000000">
                      <a:alpha val="43137"/>
                    </a:srgbClr>
                  </a:outerShdw>
                </a:effectLst>
                <a:latin typeface="Raleway" panose="020B0604020202020204" charset="0"/>
              </a:rPr>
              <a:t>The Board is Accountable to:</a:t>
            </a:r>
          </a:p>
        </p:txBody>
      </p:sp>
    </p:spTree>
    <p:extLst>
      <p:ext uri="{BB962C8B-B14F-4D97-AF65-F5344CB8AC3E}">
        <p14:creationId xmlns:p14="http://schemas.microsoft.com/office/powerpoint/2010/main" val="12926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1000"/>
                                        <p:tgtEl>
                                          <p:spTgt spid="5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51" grpId="0"/>
      <p:bldP spid="56" grpId="0" animBg="1"/>
      <p:bldP spid="57" grpId="0" animBg="1"/>
      <p:bldP spid="63"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58436" y="7722943"/>
            <a:ext cx="7819164"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Governments of BC and Canada</a:t>
            </a:r>
          </a:p>
        </p:txBody>
      </p:sp>
      <p:sp>
        <p:nvSpPr>
          <p:cNvPr id="39" name="TextBox 38"/>
          <p:cNvSpPr txBox="1"/>
          <p:nvPr/>
        </p:nvSpPr>
        <p:spPr>
          <a:xfrm>
            <a:off x="1558438" y="6017316"/>
            <a:ext cx="6372500"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District Superintendent</a:t>
            </a:r>
          </a:p>
        </p:txBody>
      </p:sp>
      <p:sp>
        <p:nvSpPr>
          <p:cNvPr id="51" name="TextBox 50"/>
          <p:cNvSpPr txBox="1"/>
          <p:nvPr/>
        </p:nvSpPr>
        <p:spPr>
          <a:xfrm>
            <a:off x="1558438" y="4205016"/>
            <a:ext cx="4748416" cy="785079"/>
          </a:xfrm>
          <a:prstGeom prst="rect">
            <a:avLst/>
          </a:prstGeom>
          <a:noFill/>
        </p:spPr>
        <p:txBody>
          <a:bodyPr wrap="square" lIns="137407" tIns="68703" rIns="137407" bIns="68703" rtlCol="0">
            <a:spAutoFit/>
          </a:bodyPr>
          <a:lstStyle/>
          <a:p>
            <a:r>
              <a:rPr lang="en-US" sz="4200" b="1" dirty="0">
                <a:latin typeface="Oswald" pitchFamily="2" charset="0"/>
                <a:ea typeface="Droid Sans" pitchFamily="34" charset="0"/>
                <a:cs typeface="Droid Sans" pitchFamily="34" charset="0"/>
              </a:rPr>
              <a:t>Church Members</a:t>
            </a:r>
          </a:p>
        </p:txBody>
      </p:sp>
      <p:sp>
        <p:nvSpPr>
          <p:cNvPr id="56" name="Rounded Rectangle 55"/>
          <p:cNvSpPr/>
          <p:nvPr/>
        </p:nvSpPr>
        <p:spPr>
          <a:xfrm>
            <a:off x="9879736" y="4367734"/>
            <a:ext cx="7541161" cy="3165835"/>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9784204" y="3753139"/>
            <a:ext cx="7161466" cy="3398293"/>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r>
              <a:rPr lang="en-US" b="1" dirty="0">
                <a:solidFill>
                  <a:schemeClr val="tx1"/>
                </a:solidFill>
                <a:effectLst>
                  <a:outerShdw blurRad="38100" dist="38100" dir="2700000" algn="tl">
                    <a:srgbClr val="000000">
                      <a:alpha val="43137"/>
                    </a:srgbClr>
                  </a:outerShdw>
                </a:effectLst>
              </a:rPr>
              <a:t>…at the annual meeting the members shall elect a Board from among the voting membership to be responsible for the affairs of the church between annual meetings.</a:t>
            </a:r>
          </a:p>
          <a:p>
            <a:pPr algn="r"/>
            <a:r>
              <a:rPr lang="en-US" i="1" dirty="0">
                <a:solidFill>
                  <a:srgbClr val="000000"/>
                </a:solidFill>
              </a:rPr>
              <a:t>Local Church Constitution</a:t>
            </a:r>
            <a:r>
              <a:rPr lang="en-US" dirty="0">
                <a:solidFill>
                  <a:srgbClr val="000000"/>
                </a:solidFill>
              </a:rPr>
              <a:t>, Article 7</a:t>
            </a:r>
          </a:p>
        </p:txBody>
      </p:sp>
      <p:sp>
        <p:nvSpPr>
          <p:cNvPr id="63" name="TextBox 62"/>
          <p:cNvSpPr txBox="1"/>
          <p:nvPr/>
        </p:nvSpPr>
        <p:spPr>
          <a:xfrm>
            <a:off x="1558431" y="2490970"/>
            <a:ext cx="8321302"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Jesus as Head of the Church</a:t>
            </a:r>
          </a:p>
        </p:txBody>
      </p:sp>
      <p:sp>
        <p:nvSpPr>
          <p:cNvPr id="26" name="Parallelogram 25"/>
          <p:cNvSpPr/>
          <p:nvPr/>
        </p:nvSpPr>
        <p:spPr>
          <a:xfrm>
            <a:off x="1558433" y="937996"/>
            <a:ext cx="13387454"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r>
              <a:rPr lang="en-US" sz="6000" dirty="0">
                <a:effectLst>
                  <a:outerShdw blurRad="38100" dist="38100" dir="2700000" algn="tl">
                    <a:srgbClr val="000000">
                      <a:alpha val="43137"/>
                    </a:srgbClr>
                  </a:outerShdw>
                </a:effectLst>
                <a:latin typeface="Raleway" panose="020B0604020202020204" charset="0"/>
              </a:rPr>
              <a:t>The Board is Accountable to:</a:t>
            </a:r>
          </a:p>
        </p:txBody>
      </p:sp>
    </p:spTree>
    <p:extLst>
      <p:ext uri="{BB962C8B-B14F-4D97-AF65-F5344CB8AC3E}">
        <p14:creationId xmlns:p14="http://schemas.microsoft.com/office/powerpoint/2010/main" val="25284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left)">
                                      <p:cBhvr>
                                        <p:cTn id="24" dur="1000"/>
                                        <p:tgtEl>
                                          <p:spTgt spid="5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51" grpId="0"/>
      <p:bldP spid="56" grpId="0" animBg="1"/>
      <p:bldP spid="57" grpId="0" animBg="1"/>
      <p:bldP spid="6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544786" y="1111558"/>
            <a:ext cx="15158685" cy="1662242"/>
          </a:xfrm>
          <a:prstGeom prst="rect">
            <a:avLst/>
          </a:prstGeom>
          <a:noFill/>
        </p:spPr>
        <p:txBody>
          <a:bodyPr wrap="square" lIns="137407" tIns="68703" rIns="137407" bIns="68703" rtlCol="0">
            <a:spAutoFit/>
          </a:bodyPr>
          <a:lstStyle/>
          <a:p>
            <a:r>
              <a:rPr lang="en-US" sz="9900" dirty="0">
                <a:latin typeface="Raleway" pitchFamily="34" charset="0"/>
                <a:ea typeface="Droid Sans" pitchFamily="34" charset="0"/>
                <a:cs typeface="Droid Sans" pitchFamily="34" charset="0"/>
              </a:rPr>
              <a:t>FORM of </a:t>
            </a:r>
            <a:r>
              <a:rPr lang="en-US" sz="9900" dirty="0">
                <a:solidFill>
                  <a:srgbClr val="000000"/>
                </a:solidFill>
                <a:latin typeface="Raleway" pitchFamily="34" charset="0"/>
                <a:ea typeface="Droid Sans" pitchFamily="34" charset="0"/>
                <a:cs typeface="Droid Sans" pitchFamily="34" charset="0"/>
              </a:rPr>
              <a:t>GOVERNANCE</a:t>
            </a:r>
          </a:p>
        </p:txBody>
      </p:sp>
      <p:sp>
        <p:nvSpPr>
          <p:cNvPr id="28" name="Rectangle 27"/>
          <p:cNvSpPr/>
          <p:nvPr/>
        </p:nvSpPr>
        <p:spPr>
          <a:xfrm>
            <a:off x="1544786" y="5742256"/>
            <a:ext cx="6805291" cy="2008875"/>
          </a:xfrm>
          <a:prstGeom prst="rect">
            <a:avLst/>
          </a:prstGeom>
        </p:spPr>
        <p:txBody>
          <a:bodyPr wrap="square" lIns="137407" tIns="68703" rIns="137407" bIns="68703">
            <a:spAutoFit/>
          </a:bodyPr>
          <a:lstStyle/>
          <a:p>
            <a:pPr>
              <a:lnSpc>
                <a:spcPct val="150000"/>
              </a:lnSpc>
            </a:pPr>
            <a:r>
              <a:rPr lang="en-US" sz="2800" dirty="0">
                <a:latin typeface="Open Sans" pitchFamily="34" charset="0"/>
                <a:ea typeface="Open Sans" pitchFamily="34" charset="0"/>
                <a:cs typeface="Open Sans" pitchFamily="34" charset="0"/>
              </a:rPr>
              <a:t>The Christian and Missionary Alliance in Canada follows a representative, or Presbyterian, form of governance.</a:t>
            </a:r>
          </a:p>
        </p:txBody>
      </p:sp>
      <p:sp>
        <p:nvSpPr>
          <p:cNvPr id="29" name="Rectangle 28"/>
          <p:cNvSpPr/>
          <p:nvPr/>
        </p:nvSpPr>
        <p:spPr>
          <a:xfrm>
            <a:off x="9876333" y="5742256"/>
            <a:ext cx="6805291" cy="2008875"/>
          </a:xfrm>
          <a:prstGeom prst="rect">
            <a:avLst/>
          </a:prstGeom>
        </p:spPr>
        <p:txBody>
          <a:bodyPr wrap="square" lIns="137407" tIns="68703" rIns="137407" bIns="68703">
            <a:spAutoFit/>
          </a:bodyPr>
          <a:lstStyle/>
          <a:p>
            <a:pPr>
              <a:lnSpc>
                <a:spcPct val="150000"/>
              </a:lnSpc>
            </a:pPr>
            <a:r>
              <a:rPr lang="en-US" sz="2800" dirty="0">
                <a:latin typeface="Open Sans" pitchFamily="34" charset="0"/>
                <a:ea typeface="Open Sans" pitchFamily="34" charset="0"/>
                <a:cs typeface="Open Sans" pitchFamily="34" charset="0"/>
              </a:rPr>
              <a:t>The Board, as elected by the membership, is the highest functioning form of governance in the local church.</a:t>
            </a:r>
          </a:p>
        </p:txBody>
      </p:sp>
      <p:sp>
        <p:nvSpPr>
          <p:cNvPr id="30" name="Oval 29"/>
          <p:cNvSpPr/>
          <p:nvPr/>
        </p:nvSpPr>
        <p:spPr>
          <a:xfrm>
            <a:off x="1544786" y="4002830"/>
            <a:ext cx="1054447" cy="105198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1" name="TextBox 30"/>
          <p:cNvSpPr txBox="1"/>
          <p:nvPr/>
        </p:nvSpPr>
        <p:spPr>
          <a:xfrm>
            <a:off x="2599231" y="4184702"/>
            <a:ext cx="4335799" cy="815856"/>
          </a:xfrm>
          <a:prstGeom prst="rect">
            <a:avLst/>
          </a:prstGeom>
          <a:noFill/>
        </p:spPr>
        <p:txBody>
          <a:bodyPr wrap="square" lIns="137407" tIns="68703" rIns="137407" bIns="68703" rtlCol="0">
            <a:spAutoFit/>
          </a:bodyPr>
          <a:lstStyle/>
          <a:p>
            <a:r>
              <a:rPr lang="en-US" sz="4400" dirty="0">
                <a:latin typeface="Oswald" pitchFamily="2" charset="0"/>
                <a:ea typeface="Droid Sans" pitchFamily="34" charset="0"/>
                <a:cs typeface="Droid Sans" pitchFamily="34" charset="0"/>
              </a:rPr>
              <a:t>REPRESENTATIVE</a:t>
            </a:r>
          </a:p>
        </p:txBody>
      </p:sp>
      <p:sp>
        <p:nvSpPr>
          <p:cNvPr id="34" name="Oval 33"/>
          <p:cNvSpPr/>
          <p:nvPr/>
        </p:nvSpPr>
        <p:spPr>
          <a:xfrm>
            <a:off x="9876335" y="4002832"/>
            <a:ext cx="1054447" cy="105198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5" name="TextBox 34"/>
          <p:cNvSpPr txBox="1"/>
          <p:nvPr/>
        </p:nvSpPr>
        <p:spPr>
          <a:xfrm>
            <a:off x="11111078" y="4184702"/>
            <a:ext cx="4335799" cy="815856"/>
          </a:xfrm>
          <a:prstGeom prst="rect">
            <a:avLst/>
          </a:prstGeom>
          <a:noFill/>
        </p:spPr>
        <p:txBody>
          <a:bodyPr wrap="square" lIns="137407" tIns="68703" rIns="137407" bIns="68703" rtlCol="0">
            <a:spAutoFit/>
          </a:bodyPr>
          <a:lstStyle/>
          <a:p>
            <a:r>
              <a:rPr lang="en-US" sz="4400" dirty="0">
                <a:latin typeface="Oswald" pitchFamily="2" charset="0"/>
                <a:ea typeface="Droid Sans" pitchFamily="34" charset="0"/>
                <a:cs typeface="Droid Sans" pitchFamily="34" charset="0"/>
              </a:rPr>
              <a:t>ELECTED </a:t>
            </a:r>
          </a:p>
        </p:txBody>
      </p:sp>
      <p:pic>
        <p:nvPicPr>
          <p:cNvPr id="5122" name="Picture 2" descr="G:\Elder Training\Icons\Governance\business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556" y="4182463"/>
            <a:ext cx="626905" cy="626905"/>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5123" name="Picture 3" descr="G:\Elder Training\Icons\Governance\verified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610" y="4189875"/>
            <a:ext cx="677888" cy="677888"/>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23"/>
                                        </p:tgtEl>
                                        <p:attrNameLst>
                                          <p:attrName>style.visibility</p:attrName>
                                        </p:attrNameLst>
                                      </p:cBhvr>
                                      <p:to>
                                        <p:strVal val="visible"/>
                                      </p:to>
                                    </p:set>
                                    <p:animEffect transition="in" filter="fade">
                                      <p:cBhvr>
                                        <p:cTn id="39" dur="1000"/>
                                        <p:tgtEl>
                                          <p:spTgt spid="5123"/>
                                        </p:tgtEl>
                                      </p:cBhvr>
                                    </p:animEffect>
                                    <p:anim calcmode="lin" valueType="num">
                                      <p:cBhvr>
                                        <p:cTn id="40" dur="1000" fill="hold"/>
                                        <p:tgtEl>
                                          <p:spTgt spid="5123"/>
                                        </p:tgtEl>
                                        <p:attrNameLst>
                                          <p:attrName>ppt_x</p:attrName>
                                        </p:attrNameLst>
                                      </p:cBhvr>
                                      <p:tavLst>
                                        <p:tav tm="0">
                                          <p:val>
                                            <p:strVal val="#ppt_x"/>
                                          </p:val>
                                        </p:tav>
                                        <p:tav tm="100000">
                                          <p:val>
                                            <p:strVal val="#ppt_x"/>
                                          </p:val>
                                        </p:tav>
                                      </p:tavLst>
                                    </p:anim>
                                    <p:anim calcmode="lin" valueType="num">
                                      <p:cBhvr>
                                        <p:cTn id="41" dur="1000" fill="hold"/>
                                        <p:tgtEl>
                                          <p:spTgt spid="51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0" grpId="0" animBg="1"/>
      <p:bldP spid="31" grpId="0"/>
      <p:bldP spid="34"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58436" y="7722943"/>
            <a:ext cx="7819164"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Governments of BC and Canada</a:t>
            </a:r>
          </a:p>
        </p:txBody>
      </p:sp>
      <p:sp>
        <p:nvSpPr>
          <p:cNvPr id="39" name="TextBox 38"/>
          <p:cNvSpPr txBox="1"/>
          <p:nvPr/>
        </p:nvSpPr>
        <p:spPr>
          <a:xfrm>
            <a:off x="1558437" y="6017316"/>
            <a:ext cx="6951709" cy="785079"/>
          </a:xfrm>
          <a:prstGeom prst="rect">
            <a:avLst/>
          </a:prstGeom>
          <a:noFill/>
        </p:spPr>
        <p:txBody>
          <a:bodyPr wrap="square" lIns="137407" tIns="68703" rIns="137407" bIns="68703" rtlCol="0">
            <a:spAutoFit/>
          </a:bodyPr>
          <a:lstStyle/>
          <a:p>
            <a:r>
              <a:rPr lang="en-US" sz="4200" b="1" dirty="0">
                <a:latin typeface="Oswald" pitchFamily="2" charset="0"/>
                <a:ea typeface="Droid Sans" pitchFamily="34" charset="0"/>
                <a:cs typeface="Droid Sans" pitchFamily="34" charset="0"/>
              </a:rPr>
              <a:t>District Superintendent</a:t>
            </a:r>
          </a:p>
        </p:txBody>
      </p:sp>
      <p:sp>
        <p:nvSpPr>
          <p:cNvPr id="51" name="TextBox 50"/>
          <p:cNvSpPr txBox="1"/>
          <p:nvPr/>
        </p:nvSpPr>
        <p:spPr>
          <a:xfrm>
            <a:off x="1558438" y="4205016"/>
            <a:ext cx="4748416"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Church Members</a:t>
            </a:r>
          </a:p>
        </p:txBody>
      </p:sp>
      <p:sp>
        <p:nvSpPr>
          <p:cNvPr id="56" name="Rounded Rectangle 55"/>
          <p:cNvSpPr/>
          <p:nvPr/>
        </p:nvSpPr>
        <p:spPr>
          <a:xfrm>
            <a:off x="9879736" y="4367730"/>
            <a:ext cx="6932911" cy="2797346"/>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9784204" y="3753137"/>
            <a:ext cx="6583841" cy="3049260"/>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r>
              <a:rPr lang="en-US" b="1" dirty="0">
                <a:solidFill>
                  <a:schemeClr val="tx1"/>
                </a:solidFill>
                <a:effectLst>
                  <a:outerShdw blurRad="38100" dist="38100" dir="2700000" algn="tl">
                    <a:srgbClr val="000000">
                      <a:alpha val="43137"/>
                    </a:srgbClr>
                  </a:outerShdw>
                </a:effectLst>
              </a:rPr>
              <a:t>The District Superintendent shall be the recognized head of the entire work of the district…</a:t>
            </a:r>
          </a:p>
          <a:p>
            <a:pPr algn="r"/>
            <a:r>
              <a:rPr lang="en-US" i="1" dirty="0">
                <a:solidFill>
                  <a:srgbClr val="000000"/>
                </a:solidFill>
              </a:rPr>
              <a:t>Policy on District Organization</a:t>
            </a:r>
            <a:r>
              <a:rPr lang="en-US" dirty="0">
                <a:solidFill>
                  <a:srgbClr val="000000"/>
                </a:solidFill>
              </a:rPr>
              <a:t>, 2.3.1</a:t>
            </a:r>
          </a:p>
        </p:txBody>
      </p:sp>
      <p:sp>
        <p:nvSpPr>
          <p:cNvPr id="63" name="TextBox 62"/>
          <p:cNvSpPr txBox="1"/>
          <p:nvPr/>
        </p:nvSpPr>
        <p:spPr>
          <a:xfrm>
            <a:off x="1558431" y="2490970"/>
            <a:ext cx="8321302"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Jesus as Head of the Church</a:t>
            </a:r>
          </a:p>
        </p:txBody>
      </p:sp>
      <p:sp>
        <p:nvSpPr>
          <p:cNvPr id="26" name="Parallelogram 25"/>
          <p:cNvSpPr/>
          <p:nvPr/>
        </p:nvSpPr>
        <p:spPr>
          <a:xfrm>
            <a:off x="1558433" y="937996"/>
            <a:ext cx="13387454"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r>
              <a:rPr lang="en-US" sz="6000" dirty="0">
                <a:effectLst>
                  <a:outerShdw blurRad="38100" dist="38100" dir="2700000" algn="tl">
                    <a:srgbClr val="000000">
                      <a:alpha val="43137"/>
                    </a:srgbClr>
                  </a:outerShdw>
                </a:effectLst>
                <a:latin typeface="Raleway" panose="020B0604020202020204" charset="0"/>
              </a:rPr>
              <a:t>The Board is Accountable to:</a:t>
            </a:r>
          </a:p>
        </p:txBody>
      </p:sp>
    </p:spTree>
    <p:extLst>
      <p:ext uri="{BB962C8B-B14F-4D97-AF65-F5344CB8AC3E}">
        <p14:creationId xmlns:p14="http://schemas.microsoft.com/office/powerpoint/2010/main" val="11928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51" grpId="0"/>
      <p:bldP spid="56" grpId="0" animBg="1"/>
      <p:bldP spid="57" grpId="0" animBg="1"/>
      <p:bldP spid="63"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58436" y="7722943"/>
            <a:ext cx="7819164" cy="785079"/>
          </a:xfrm>
          <a:prstGeom prst="rect">
            <a:avLst/>
          </a:prstGeom>
          <a:noFill/>
        </p:spPr>
        <p:txBody>
          <a:bodyPr wrap="square" lIns="137407" tIns="68703" rIns="137407" bIns="68703" rtlCol="0">
            <a:spAutoFit/>
          </a:bodyPr>
          <a:lstStyle/>
          <a:p>
            <a:r>
              <a:rPr lang="en-US" sz="4200" b="1" dirty="0">
                <a:latin typeface="Oswald" pitchFamily="2" charset="0"/>
                <a:ea typeface="Droid Sans" pitchFamily="34" charset="0"/>
                <a:cs typeface="Droid Sans" pitchFamily="34" charset="0"/>
              </a:rPr>
              <a:t>Governments of BC and Canada</a:t>
            </a:r>
          </a:p>
        </p:txBody>
      </p:sp>
      <p:sp>
        <p:nvSpPr>
          <p:cNvPr id="39" name="TextBox 38"/>
          <p:cNvSpPr txBox="1"/>
          <p:nvPr/>
        </p:nvSpPr>
        <p:spPr>
          <a:xfrm>
            <a:off x="1558438" y="6017316"/>
            <a:ext cx="6372500"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District Superintendent</a:t>
            </a:r>
          </a:p>
        </p:txBody>
      </p:sp>
      <p:sp>
        <p:nvSpPr>
          <p:cNvPr id="51" name="TextBox 50"/>
          <p:cNvSpPr txBox="1"/>
          <p:nvPr/>
        </p:nvSpPr>
        <p:spPr>
          <a:xfrm>
            <a:off x="1558438" y="4205016"/>
            <a:ext cx="4748416"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Church Membership</a:t>
            </a:r>
          </a:p>
        </p:txBody>
      </p:sp>
      <p:sp>
        <p:nvSpPr>
          <p:cNvPr id="56" name="Rounded Rectangle 55"/>
          <p:cNvSpPr/>
          <p:nvPr/>
        </p:nvSpPr>
        <p:spPr>
          <a:xfrm>
            <a:off x="9598382" y="3054964"/>
            <a:ext cx="7819164" cy="5924703"/>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9598384" y="2523584"/>
            <a:ext cx="7425471" cy="6135671"/>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r>
              <a:rPr lang="en-US" b="1" dirty="0">
                <a:solidFill>
                  <a:schemeClr val="tx1"/>
                </a:solidFill>
                <a:effectLst>
                  <a:outerShdw blurRad="38100" dist="38100" dir="2700000" algn="tl">
                    <a:srgbClr val="000000">
                      <a:alpha val="43137"/>
                    </a:srgbClr>
                  </a:outerShdw>
                </a:effectLst>
              </a:rPr>
              <a:t>A director of a society must…</a:t>
            </a:r>
          </a:p>
          <a:p>
            <a:pPr marL="514340" indent="-514340">
              <a:buAutoNum type="alphaLcParenR"/>
            </a:pPr>
            <a:r>
              <a:rPr lang="en-US" b="1" dirty="0">
                <a:solidFill>
                  <a:schemeClr val="tx1"/>
                </a:solidFill>
                <a:effectLst>
                  <a:outerShdw blurRad="38100" dist="38100" dir="2700000" algn="tl">
                    <a:srgbClr val="000000">
                      <a:alpha val="43137"/>
                    </a:srgbClr>
                  </a:outerShdw>
                </a:effectLst>
              </a:rPr>
              <a:t>act honestly and in good faith with a view to the best interests of the society,</a:t>
            </a:r>
          </a:p>
          <a:p>
            <a:pPr marL="514340" indent="-514340">
              <a:buAutoNum type="alphaLcParenR"/>
            </a:pPr>
            <a:r>
              <a:rPr lang="en-US" b="1" dirty="0">
                <a:solidFill>
                  <a:schemeClr val="tx1"/>
                </a:solidFill>
                <a:effectLst>
                  <a:outerShdw blurRad="38100" dist="38100" dir="2700000" algn="tl">
                    <a:srgbClr val="000000">
                      <a:alpha val="43137"/>
                    </a:srgbClr>
                  </a:outerShdw>
                </a:effectLst>
              </a:rPr>
              <a:t>exercise the care, diligence and skill that a reasonably prudent individual would in comparable circumstances,</a:t>
            </a:r>
          </a:p>
          <a:p>
            <a:pPr marL="514340" indent="-514340">
              <a:buAutoNum type="alphaLcParenR"/>
            </a:pPr>
            <a:r>
              <a:rPr lang="en-US" b="1" dirty="0">
                <a:solidFill>
                  <a:schemeClr val="tx1"/>
                </a:solidFill>
                <a:effectLst>
                  <a:outerShdw blurRad="38100" dist="38100" dir="2700000" algn="tl">
                    <a:srgbClr val="000000">
                      <a:alpha val="43137"/>
                    </a:srgbClr>
                  </a:outerShdw>
                </a:effectLst>
              </a:rPr>
              <a:t>act </a:t>
            </a:r>
            <a:r>
              <a:rPr lang="en-US" b="1">
                <a:solidFill>
                  <a:schemeClr val="tx1"/>
                </a:solidFill>
                <a:effectLst>
                  <a:outerShdw blurRad="38100" dist="38100" dir="2700000" algn="tl">
                    <a:srgbClr val="000000">
                      <a:alpha val="43137"/>
                    </a:srgbClr>
                  </a:outerShdw>
                </a:effectLst>
              </a:rPr>
              <a:t>in accordance </a:t>
            </a:r>
            <a:r>
              <a:rPr lang="en-US" b="1" dirty="0">
                <a:solidFill>
                  <a:schemeClr val="tx1"/>
                </a:solidFill>
                <a:effectLst>
                  <a:outerShdw blurRad="38100" dist="38100" dir="2700000" algn="tl">
                    <a:srgbClr val="000000">
                      <a:alpha val="43137"/>
                    </a:srgbClr>
                  </a:outerShdw>
                </a:effectLst>
              </a:rPr>
              <a:t>with the Societies Act, and</a:t>
            </a:r>
          </a:p>
          <a:p>
            <a:pPr marL="514340" indent="-514340">
              <a:buAutoNum type="alphaLcParenR"/>
            </a:pPr>
            <a:r>
              <a:rPr lang="en-US" b="1" dirty="0">
                <a:solidFill>
                  <a:schemeClr val="tx1"/>
                </a:solidFill>
                <a:effectLst>
                  <a:outerShdw blurRad="38100" dist="38100" dir="2700000" algn="tl">
                    <a:srgbClr val="000000">
                      <a:alpha val="43137"/>
                    </a:srgbClr>
                  </a:outerShdw>
                </a:effectLst>
              </a:rPr>
              <a:t>act in accordance with the bylaws</a:t>
            </a:r>
          </a:p>
          <a:p>
            <a:pPr algn="r"/>
            <a:r>
              <a:rPr lang="en-US" i="1" dirty="0">
                <a:solidFill>
                  <a:srgbClr val="000000"/>
                </a:solidFill>
              </a:rPr>
              <a:t>Societies Act </a:t>
            </a:r>
            <a:r>
              <a:rPr lang="en-US" dirty="0">
                <a:solidFill>
                  <a:srgbClr val="000000"/>
                </a:solidFill>
              </a:rPr>
              <a:t>of BC, 53 (1)</a:t>
            </a:r>
          </a:p>
        </p:txBody>
      </p:sp>
      <p:sp>
        <p:nvSpPr>
          <p:cNvPr id="63" name="TextBox 62"/>
          <p:cNvSpPr txBox="1"/>
          <p:nvPr/>
        </p:nvSpPr>
        <p:spPr>
          <a:xfrm>
            <a:off x="1558431" y="2490970"/>
            <a:ext cx="6198729" cy="785079"/>
          </a:xfrm>
          <a:prstGeom prst="rect">
            <a:avLst/>
          </a:prstGeom>
          <a:noFill/>
        </p:spPr>
        <p:txBody>
          <a:bodyPr wrap="square" lIns="137407" tIns="68703" rIns="137407" bIns="68703" rtlCol="0">
            <a:spAutoFit/>
          </a:bodyPr>
          <a:lstStyle/>
          <a:p>
            <a:r>
              <a:rPr lang="en-US" sz="4200" dirty="0">
                <a:solidFill>
                  <a:schemeClr val="tx1">
                    <a:lumMod val="50000"/>
                    <a:lumOff val="50000"/>
                  </a:schemeClr>
                </a:solidFill>
                <a:latin typeface="Oswald" pitchFamily="2" charset="0"/>
                <a:ea typeface="Droid Sans" pitchFamily="34" charset="0"/>
                <a:cs typeface="Droid Sans" pitchFamily="34" charset="0"/>
              </a:rPr>
              <a:t>Jesus as Head of the Church</a:t>
            </a:r>
          </a:p>
        </p:txBody>
      </p:sp>
      <p:sp>
        <p:nvSpPr>
          <p:cNvPr id="26" name="Parallelogram 25"/>
          <p:cNvSpPr/>
          <p:nvPr/>
        </p:nvSpPr>
        <p:spPr>
          <a:xfrm>
            <a:off x="1558433" y="937996"/>
            <a:ext cx="13387454"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r>
              <a:rPr lang="en-US" sz="6000" dirty="0">
                <a:effectLst>
                  <a:outerShdw blurRad="38100" dist="38100" dir="2700000" algn="tl">
                    <a:srgbClr val="000000">
                      <a:alpha val="43137"/>
                    </a:srgbClr>
                  </a:outerShdw>
                </a:effectLst>
                <a:latin typeface="Raleway" panose="020B0604020202020204" charset="0"/>
              </a:rPr>
              <a:t>The Board is Accountable to:</a:t>
            </a:r>
          </a:p>
        </p:txBody>
      </p:sp>
    </p:spTree>
    <p:extLst>
      <p:ext uri="{BB962C8B-B14F-4D97-AF65-F5344CB8AC3E}">
        <p14:creationId xmlns:p14="http://schemas.microsoft.com/office/powerpoint/2010/main" val="12350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51" grpId="0"/>
      <p:bldP spid="56" grpId="0" animBg="1"/>
      <p:bldP spid="57" grpId="0" animBg="1"/>
      <p:bldP spid="63"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rallelogram 25"/>
          <p:cNvSpPr/>
          <p:nvPr/>
        </p:nvSpPr>
        <p:spPr>
          <a:xfrm>
            <a:off x="1558433" y="937996"/>
            <a:ext cx="13387454"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r>
              <a:rPr lang="en-US" sz="6000" dirty="0">
                <a:effectLst>
                  <a:outerShdw blurRad="38100" dist="38100" dir="2700000" algn="tl">
                    <a:srgbClr val="000000">
                      <a:alpha val="43137"/>
                    </a:srgbClr>
                  </a:outerShdw>
                </a:effectLst>
                <a:latin typeface="Raleway" panose="020B0604020202020204" charset="0"/>
              </a:rPr>
              <a:t>The Board is Accountable to:</a:t>
            </a:r>
          </a:p>
        </p:txBody>
      </p:sp>
      <p:grpSp>
        <p:nvGrpSpPr>
          <p:cNvPr id="5" name="Group 4">
            <a:extLst>
              <a:ext uri="{FF2B5EF4-FFF2-40B4-BE49-F238E27FC236}">
                <a16:creationId xmlns:a16="http://schemas.microsoft.com/office/drawing/2014/main" id="{89899CC7-3A93-A484-CEF5-D350DF217428}"/>
              </a:ext>
            </a:extLst>
          </p:cNvPr>
          <p:cNvGrpSpPr/>
          <p:nvPr/>
        </p:nvGrpSpPr>
        <p:grpSpPr>
          <a:xfrm>
            <a:off x="1062957" y="6822867"/>
            <a:ext cx="15181743" cy="1037024"/>
            <a:chOff x="1062957" y="2616199"/>
            <a:chExt cx="15181743" cy="1037024"/>
          </a:xfrm>
        </p:grpSpPr>
        <p:grpSp>
          <p:nvGrpSpPr>
            <p:cNvPr id="2" name="Group 1">
              <a:extLst>
                <a:ext uri="{FF2B5EF4-FFF2-40B4-BE49-F238E27FC236}">
                  <a16:creationId xmlns:a16="http://schemas.microsoft.com/office/drawing/2014/main" id="{8F566A5C-A7FF-4C24-AA7A-1BACEED114D5}"/>
                </a:ext>
              </a:extLst>
            </p:cNvPr>
            <p:cNvGrpSpPr/>
            <p:nvPr/>
          </p:nvGrpSpPr>
          <p:grpSpPr>
            <a:xfrm>
              <a:off x="10344506" y="2616199"/>
              <a:ext cx="5900194" cy="1037024"/>
              <a:chOff x="9879736" y="3276048"/>
              <a:chExt cx="6932911" cy="5103680"/>
            </a:xfrm>
          </p:grpSpPr>
          <p:sp>
            <p:nvSpPr>
              <p:cNvPr id="56" name="Rounded Rectangle 55"/>
              <p:cNvSpPr/>
              <p:nvPr/>
            </p:nvSpPr>
            <p:spPr>
              <a:xfrm>
                <a:off x="9879736" y="3780433"/>
                <a:ext cx="6932911" cy="4599295"/>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9879738" y="3276048"/>
                <a:ext cx="6583841" cy="4763068"/>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r>
                  <a:rPr lang="en-US" i="1" dirty="0">
                    <a:solidFill>
                      <a:srgbClr val="000000"/>
                    </a:solidFill>
                  </a:rPr>
                  <a:t>Societies Act</a:t>
                </a:r>
                <a:r>
                  <a:rPr lang="en-US" dirty="0">
                    <a:solidFill>
                      <a:srgbClr val="000000"/>
                    </a:solidFill>
                  </a:rPr>
                  <a:t>, </a:t>
                </a:r>
                <a:r>
                  <a:rPr lang="en-US" i="1" dirty="0">
                    <a:solidFill>
                      <a:srgbClr val="000000"/>
                    </a:solidFill>
                  </a:rPr>
                  <a:t>Income Tax Act</a:t>
                </a:r>
                <a:r>
                  <a:rPr lang="en-US" dirty="0">
                    <a:solidFill>
                      <a:srgbClr val="000000"/>
                    </a:solidFill>
                  </a:rPr>
                  <a:t>, </a:t>
                </a:r>
              </a:p>
              <a:p>
                <a:r>
                  <a:rPr lang="en-US" dirty="0">
                    <a:solidFill>
                      <a:srgbClr val="000000"/>
                    </a:solidFill>
                  </a:rPr>
                  <a:t>PIPA, Employment Standards, etc.</a:t>
                </a:r>
              </a:p>
            </p:txBody>
          </p:sp>
        </p:grpSp>
        <p:sp>
          <p:nvSpPr>
            <p:cNvPr id="10" name="TextBox 9">
              <a:extLst>
                <a:ext uri="{FF2B5EF4-FFF2-40B4-BE49-F238E27FC236}">
                  <a16:creationId xmlns:a16="http://schemas.microsoft.com/office/drawing/2014/main" id="{E898A551-5774-45DF-809D-ED25BC7EA202}"/>
                </a:ext>
              </a:extLst>
            </p:cNvPr>
            <p:cNvSpPr txBox="1"/>
            <p:nvPr/>
          </p:nvSpPr>
          <p:spPr>
            <a:xfrm>
              <a:off x="1062957" y="2742172"/>
              <a:ext cx="9653518" cy="785079"/>
            </a:xfrm>
            <a:prstGeom prst="rect">
              <a:avLst/>
            </a:prstGeom>
            <a:noFill/>
          </p:spPr>
          <p:txBody>
            <a:bodyPr wrap="square" lIns="137407" tIns="68703" rIns="137407" bIns="68703" rtlCol="0">
              <a:spAutoFit/>
            </a:bodyPr>
            <a:lstStyle/>
            <a:p>
              <a:r>
                <a:rPr lang="en-US" sz="4200" dirty="0">
                  <a:latin typeface="Oswald" pitchFamily="2" charset="0"/>
                  <a:ea typeface="Droid Sans" pitchFamily="34" charset="0"/>
                  <a:cs typeface="Droid Sans" pitchFamily="34" charset="0"/>
                </a:rPr>
                <a:t>Governments of BC and Canada</a:t>
              </a:r>
            </a:p>
          </p:txBody>
        </p:sp>
      </p:grpSp>
      <p:grpSp>
        <p:nvGrpSpPr>
          <p:cNvPr id="3" name="Group 2">
            <a:extLst>
              <a:ext uri="{FF2B5EF4-FFF2-40B4-BE49-F238E27FC236}">
                <a16:creationId xmlns:a16="http://schemas.microsoft.com/office/drawing/2014/main" id="{2FBFD3B0-B915-6D5E-DA18-CE0AF62A0F1C}"/>
              </a:ext>
            </a:extLst>
          </p:cNvPr>
          <p:cNvGrpSpPr/>
          <p:nvPr/>
        </p:nvGrpSpPr>
        <p:grpSpPr>
          <a:xfrm>
            <a:off x="1062957" y="2986677"/>
            <a:ext cx="15181743" cy="1037024"/>
            <a:chOff x="1062957" y="7202570"/>
            <a:chExt cx="15181743" cy="1037024"/>
          </a:xfrm>
        </p:grpSpPr>
        <p:sp>
          <p:nvSpPr>
            <p:cNvPr id="51" name="TextBox 50"/>
            <p:cNvSpPr txBox="1"/>
            <p:nvPr/>
          </p:nvSpPr>
          <p:spPr>
            <a:xfrm>
              <a:off x="1062957" y="7328543"/>
              <a:ext cx="5958272" cy="785079"/>
            </a:xfrm>
            <a:prstGeom prst="rect">
              <a:avLst/>
            </a:prstGeom>
            <a:noFill/>
          </p:spPr>
          <p:txBody>
            <a:bodyPr wrap="square" lIns="137407" tIns="68703" rIns="137407" bIns="68703" rtlCol="0">
              <a:spAutoFit/>
            </a:bodyPr>
            <a:lstStyle/>
            <a:p>
              <a:r>
                <a:rPr lang="en-US" sz="4200" dirty="0">
                  <a:latin typeface="Oswald" pitchFamily="2" charset="0"/>
                  <a:ea typeface="Droid Sans" pitchFamily="34" charset="0"/>
                  <a:cs typeface="Droid Sans" pitchFamily="34" charset="0"/>
                </a:rPr>
                <a:t>Church Members</a:t>
              </a:r>
            </a:p>
          </p:txBody>
        </p:sp>
        <p:grpSp>
          <p:nvGrpSpPr>
            <p:cNvPr id="11" name="Group 10">
              <a:extLst>
                <a:ext uri="{FF2B5EF4-FFF2-40B4-BE49-F238E27FC236}">
                  <a16:creationId xmlns:a16="http://schemas.microsoft.com/office/drawing/2014/main" id="{AF5FE9D8-38CE-4BD4-9ED3-3C0A4CD0C3E4}"/>
                </a:ext>
              </a:extLst>
            </p:cNvPr>
            <p:cNvGrpSpPr/>
            <p:nvPr/>
          </p:nvGrpSpPr>
          <p:grpSpPr>
            <a:xfrm>
              <a:off x="10344506" y="7202570"/>
              <a:ext cx="5900194" cy="1037024"/>
              <a:chOff x="9879736" y="3276048"/>
              <a:chExt cx="6932911" cy="5103680"/>
            </a:xfrm>
          </p:grpSpPr>
          <p:sp>
            <p:nvSpPr>
              <p:cNvPr id="12" name="Rounded Rectangle 55">
                <a:extLst>
                  <a:ext uri="{FF2B5EF4-FFF2-40B4-BE49-F238E27FC236}">
                    <a16:creationId xmlns:a16="http://schemas.microsoft.com/office/drawing/2014/main" id="{1F836D92-59B3-40D5-90AF-601CA511D553}"/>
                  </a:ext>
                </a:extLst>
              </p:cNvPr>
              <p:cNvSpPr/>
              <p:nvPr/>
            </p:nvSpPr>
            <p:spPr>
              <a:xfrm>
                <a:off x="9879736" y="3780433"/>
                <a:ext cx="6932911" cy="4599295"/>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Rounded Rectangle 56">
                <a:extLst>
                  <a:ext uri="{FF2B5EF4-FFF2-40B4-BE49-F238E27FC236}">
                    <a16:creationId xmlns:a16="http://schemas.microsoft.com/office/drawing/2014/main" id="{738DDCDD-8A15-4EF9-BBFE-A6C9D1252915}"/>
                  </a:ext>
                </a:extLst>
              </p:cNvPr>
              <p:cNvSpPr/>
              <p:nvPr/>
            </p:nvSpPr>
            <p:spPr>
              <a:xfrm>
                <a:off x="9879738" y="3276048"/>
                <a:ext cx="6583841" cy="4763068"/>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r>
                  <a:rPr lang="en-US" dirty="0">
                    <a:solidFill>
                      <a:srgbClr val="000000"/>
                    </a:solidFill>
                  </a:rPr>
                  <a:t>Church Bylaws</a:t>
                </a:r>
              </a:p>
            </p:txBody>
          </p:sp>
        </p:grpSp>
      </p:grpSp>
      <p:grpSp>
        <p:nvGrpSpPr>
          <p:cNvPr id="4" name="Group 3">
            <a:extLst>
              <a:ext uri="{FF2B5EF4-FFF2-40B4-BE49-F238E27FC236}">
                <a16:creationId xmlns:a16="http://schemas.microsoft.com/office/drawing/2014/main" id="{B239C7B6-962F-1ADD-8751-6B355FDB79C6}"/>
              </a:ext>
            </a:extLst>
          </p:cNvPr>
          <p:cNvGrpSpPr/>
          <p:nvPr/>
        </p:nvGrpSpPr>
        <p:grpSpPr>
          <a:xfrm>
            <a:off x="1062957" y="4904772"/>
            <a:ext cx="15181743" cy="1037024"/>
            <a:chOff x="1062957" y="4909385"/>
            <a:chExt cx="15181743" cy="1037024"/>
          </a:xfrm>
        </p:grpSpPr>
        <p:sp>
          <p:nvSpPr>
            <p:cNvPr id="37" name="TextBox 36"/>
            <p:cNvSpPr txBox="1"/>
            <p:nvPr/>
          </p:nvSpPr>
          <p:spPr>
            <a:xfrm>
              <a:off x="1062957" y="5035358"/>
              <a:ext cx="9281549" cy="785079"/>
            </a:xfrm>
            <a:prstGeom prst="rect">
              <a:avLst/>
            </a:prstGeom>
            <a:noFill/>
          </p:spPr>
          <p:txBody>
            <a:bodyPr wrap="square" lIns="137407" tIns="68703" rIns="137407" bIns="68703" rtlCol="0">
              <a:spAutoFit/>
            </a:bodyPr>
            <a:lstStyle/>
            <a:p>
              <a:r>
                <a:rPr lang="en-US" sz="4200" dirty="0">
                  <a:latin typeface="Oswald" pitchFamily="2" charset="0"/>
                  <a:ea typeface="Droid Sans" pitchFamily="34" charset="0"/>
                  <a:cs typeface="Droid Sans" pitchFamily="34" charset="0"/>
                </a:rPr>
                <a:t>The Christian &amp; Missionary Alliance in Canada</a:t>
              </a:r>
            </a:p>
          </p:txBody>
        </p:sp>
        <p:grpSp>
          <p:nvGrpSpPr>
            <p:cNvPr id="14" name="Group 13">
              <a:extLst>
                <a:ext uri="{FF2B5EF4-FFF2-40B4-BE49-F238E27FC236}">
                  <a16:creationId xmlns:a16="http://schemas.microsoft.com/office/drawing/2014/main" id="{E6CA84D6-C340-4A9C-81A6-6C7D4C2D9F58}"/>
                </a:ext>
              </a:extLst>
            </p:cNvPr>
            <p:cNvGrpSpPr/>
            <p:nvPr/>
          </p:nvGrpSpPr>
          <p:grpSpPr>
            <a:xfrm>
              <a:off x="10344506" y="4909385"/>
              <a:ext cx="5900194" cy="1037024"/>
              <a:chOff x="9879736" y="3276048"/>
              <a:chExt cx="6932911" cy="5103680"/>
            </a:xfrm>
          </p:grpSpPr>
          <p:sp>
            <p:nvSpPr>
              <p:cNvPr id="15" name="Rounded Rectangle 55">
                <a:extLst>
                  <a:ext uri="{FF2B5EF4-FFF2-40B4-BE49-F238E27FC236}">
                    <a16:creationId xmlns:a16="http://schemas.microsoft.com/office/drawing/2014/main" id="{FBDCF35A-2F54-4243-A5E8-2475C780BBB7}"/>
                  </a:ext>
                </a:extLst>
              </p:cNvPr>
              <p:cNvSpPr/>
              <p:nvPr/>
            </p:nvSpPr>
            <p:spPr>
              <a:xfrm>
                <a:off x="9879736" y="3780433"/>
                <a:ext cx="6932911" cy="4599295"/>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6" name="Rounded Rectangle 56">
                <a:extLst>
                  <a:ext uri="{FF2B5EF4-FFF2-40B4-BE49-F238E27FC236}">
                    <a16:creationId xmlns:a16="http://schemas.microsoft.com/office/drawing/2014/main" id="{025D63A9-B557-4B9B-B097-940394A595D1}"/>
                  </a:ext>
                </a:extLst>
              </p:cNvPr>
              <p:cNvSpPr/>
              <p:nvPr/>
            </p:nvSpPr>
            <p:spPr>
              <a:xfrm>
                <a:off x="9879738" y="3276048"/>
                <a:ext cx="6583841" cy="4763070"/>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r>
                  <a:rPr lang="en-US" i="1" dirty="0">
                    <a:solidFill>
                      <a:srgbClr val="000000"/>
                    </a:solidFill>
                  </a:rPr>
                  <a:t>Local Church Constitution</a:t>
                </a:r>
                <a:r>
                  <a:rPr lang="en-US" dirty="0">
                    <a:solidFill>
                      <a:srgbClr val="000000"/>
                    </a:solidFill>
                  </a:rPr>
                  <a:t>, </a:t>
                </a:r>
              </a:p>
              <a:p>
                <a:r>
                  <a:rPr lang="en-US" dirty="0">
                    <a:solidFill>
                      <a:srgbClr val="000000"/>
                    </a:solidFill>
                  </a:rPr>
                  <a:t>C&amp;MA Manual</a:t>
                </a:r>
              </a:p>
            </p:txBody>
          </p:sp>
        </p:grpSp>
      </p:grpSp>
    </p:spTree>
    <p:extLst>
      <p:ext uri="{BB962C8B-B14F-4D97-AF65-F5344CB8AC3E}">
        <p14:creationId xmlns:p14="http://schemas.microsoft.com/office/powerpoint/2010/main" val="642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8284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p:cNvSpPr/>
          <p:nvPr/>
        </p:nvSpPr>
        <p:spPr>
          <a:xfrm>
            <a:off x="1560747" y="4621795"/>
            <a:ext cx="15172857" cy="1046585"/>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902335" y="1588789"/>
            <a:ext cx="16489680"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As a Board member, in what areas of responsibility and accountability do you see the Board operating in strength?</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
        <p:nvSpPr>
          <p:cNvPr id="17" name="TextBox 16"/>
          <p:cNvSpPr txBox="1"/>
          <p:nvPr/>
        </p:nvSpPr>
        <p:spPr>
          <a:xfrm>
            <a:off x="1610977" y="5993168"/>
            <a:ext cx="15072397"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If you could choose, what would be a focus area of accountability over the next 6 months?</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Tree>
    <p:extLst>
      <p:ext uri="{BB962C8B-B14F-4D97-AF65-F5344CB8AC3E}">
        <p14:creationId xmlns:p14="http://schemas.microsoft.com/office/powerpoint/2010/main" val="30176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rallelogram 27"/>
          <p:cNvSpPr/>
          <p:nvPr/>
        </p:nvSpPr>
        <p:spPr>
          <a:xfrm>
            <a:off x="13091945" y="1221132"/>
            <a:ext cx="4312135" cy="1369854"/>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1" name="TextBox 20"/>
          <p:cNvSpPr txBox="1"/>
          <p:nvPr/>
        </p:nvSpPr>
        <p:spPr>
          <a:xfrm>
            <a:off x="350537" y="1232557"/>
            <a:ext cx="17593276" cy="1369854"/>
          </a:xfrm>
          <a:prstGeom prst="rect">
            <a:avLst/>
          </a:prstGeom>
          <a:noFill/>
        </p:spPr>
        <p:txBody>
          <a:bodyPr wrap="square" lIns="137407" tIns="68703" rIns="137407" bIns="68703" rtlCol="0">
            <a:spAutoFit/>
          </a:bodyPr>
          <a:lstStyle/>
          <a:p>
            <a:pPr algn="ctr"/>
            <a:r>
              <a:rPr lang="en-US" sz="8000" dirty="0">
                <a:latin typeface="Raleway" pitchFamily="34" charset="0"/>
                <a:ea typeface="Droid Sans" pitchFamily="34" charset="0"/>
                <a:cs typeface="Droid Sans" pitchFamily="34" charset="0"/>
              </a:rPr>
              <a:t>THE ALLIANCE CANADA </a:t>
            </a:r>
            <a:r>
              <a:rPr lang="en-US" sz="8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VISION</a:t>
            </a:r>
          </a:p>
        </p:txBody>
      </p:sp>
      <p:sp>
        <p:nvSpPr>
          <p:cNvPr id="22" name="Oval 21"/>
          <p:cNvSpPr/>
          <p:nvPr/>
        </p:nvSpPr>
        <p:spPr>
          <a:xfrm>
            <a:off x="3129627" y="3910182"/>
            <a:ext cx="1836000" cy="1836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2" name="Oval 31"/>
          <p:cNvSpPr/>
          <p:nvPr/>
        </p:nvSpPr>
        <p:spPr>
          <a:xfrm>
            <a:off x="8110785" y="3916242"/>
            <a:ext cx="1836000" cy="1836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6" name="Oval 35"/>
          <p:cNvSpPr/>
          <p:nvPr/>
        </p:nvSpPr>
        <p:spPr>
          <a:xfrm>
            <a:off x="13091945" y="3910183"/>
            <a:ext cx="1836000" cy="1836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40" name="TextBox 39"/>
          <p:cNvSpPr txBox="1"/>
          <p:nvPr/>
        </p:nvSpPr>
        <p:spPr>
          <a:xfrm>
            <a:off x="2650856" y="6551627"/>
            <a:ext cx="2500001" cy="1616075"/>
          </a:xfrm>
          <a:prstGeom prst="rect">
            <a:avLst/>
          </a:prstGeom>
          <a:noFill/>
        </p:spPr>
        <p:txBody>
          <a:bodyPr wrap="square" lIns="137407" tIns="68703" rIns="137407" bIns="68703" rtlCol="0">
            <a:spAutoFit/>
          </a:bodyPr>
          <a:lstStyle/>
          <a:p>
            <a:pPr algn="ctr"/>
            <a:r>
              <a:rPr lang="en-US" sz="4800" dirty="0">
                <a:latin typeface="Oswald" pitchFamily="2" charset="0"/>
                <a:ea typeface="Droid Sans" pitchFamily="34" charset="0"/>
                <a:cs typeface="Droid Sans" pitchFamily="34" charset="0"/>
              </a:rPr>
              <a:t>CHRIST-</a:t>
            </a:r>
          </a:p>
          <a:p>
            <a:pPr algn="ctr"/>
            <a:r>
              <a:rPr lang="en-US" sz="4800" dirty="0">
                <a:latin typeface="Oswald" pitchFamily="2" charset="0"/>
                <a:ea typeface="Droid Sans" pitchFamily="34" charset="0"/>
                <a:cs typeface="Droid Sans" pitchFamily="34" charset="0"/>
              </a:rPr>
              <a:t>CENTRED</a:t>
            </a:r>
          </a:p>
        </p:txBody>
      </p:sp>
      <p:sp>
        <p:nvSpPr>
          <p:cNvPr id="42" name="TextBox 41"/>
          <p:cNvSpPr txBox="1"/>
          <p:nvPr/>
        </p:nvSpPr>
        <p:spPr>
          <a:xfrm>
            <a:off x="7127318" y="6551630"/>
            <a:ext cx="3509394" cy="1616075"/>
          </a:xfrm>
          <a:prstGeom prst="rect">
            <a:avLst/>
          </a:prstGeom>
          <a:noFill/>
        </p:spPr>
        <p:txBody>
          <a:bodyPr wrap="square" lIns="137407" tIns="68703" rIns="137407" bIns="68703" rtlCol="0">
            <a:spAutoFit/>
          </a:bodyPr>
          <a:lstStyle/>
          <a:p>
            <a:pPr algn="ctr"/>
            <a:r>
              <a:rPr lang="en-US" sz="4800" dirty="0">
                <a:latin typeface="Oswald" pitchFamily="2" charset="0"/>
                <a:ea typeface="Droid Sans" pitchFamily="34" charset="0"/>
                <a:cs typeface="Droid Sans" pitchFamily="34" charset="0"/>
              </a:rPr>
              <a:t>SPIRIT-</a:t>
            </a:r>
          </a:p>
          <a:p>
            <a:pPr algn="ctr"/>
            <a:r>
              <a:rPr lang="en-US" sz="4800" dirty="0">
                <a:latin typeface="Oswald" pitchFamily="2" charset="0"/>
                <a:ea typeface="Droid Sans" pitchFamily="34" charset="0"/>
                <a:cs typeface="Droid Sans" pitchFamily="34" charset="0"/>
              </a:rPr>
              <a:t>EMPOWERED</a:t>
            </a:r>
          </a:p>
        </p:txBody>
      </p:sp>
      <p:sp>
        <p:nvSpPr>
          <p:cNvPr id="44" name="TextBox 43"/>
          <p:cNvSpPr txBox="1"/>
          <p:nvPr/>
        </p:nvSpPr>
        <p:spPr>
          <a:xfrm>
            <a:off x="12510869" y="6551631"/>
            <a:ext cx="2696682" cy="1616075"/>
          </a:xfrm>
          <a:prstGeom prst="rect">
            <a:avLst/>
          </a:prstGeom>
          <a:noFill/>
        </p:spPr>
        <p:txBody>
          <a:bodyPr wrap="square" lIns="137407" tIns="68703" rIns="137407" bIns="68703" rtlCol="0">
            <a:spAutoFit/>
          </a:bodyPr>
          <a:lstStyle/>
          <a:p>
            <a:pPr algn="ctr"/>
            <a:r>
              <a:rPr lang="en-US" sz="4800" dirty="0">
                <a:latin typeface="Oswald" pitchFamily="2" charset="0"/>
                <a:ea typeface="Droid Sans" pitchFamily="34" charset="0"/>
                <a:cs typeface="Droid Sans" pitchFamily="34" charset="0"/>
              </a:rPr>
              <a:t>MISSION-</a:t>
            </a:r>
          </a:p>
          <a:p>
            <a:pPr algn="ctr"/>
            <a:r>
              <a:rPr lang="en-US" sz="4800" dirty="0">
                <a:latin typeface="Oswald" pitchFamily="2" charset="0"/>
                <a:ea typeface="Droid Sans" pitchFamily="34" charset="0"/>
                <a:cs typeface="Droid Sans" pitchFamily="34" charset="0"/>
              </a:rPr>
              <a:t>FOCUSED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551" y="4268166"/>
            <a:ext cx="1132153" cy="1132153"/>
          </a:xfrm>
          <a:prstGeom prst="rect">
            <a:avLst/>
          </a:prstGeom>
          <a:ln>
            <a:noFill/>
          </a:ln>
          <a:effectLst>
            <a:innerShdw blurRad="1270000" dist="2540000">
              <a:schemeClr val="bg1"/>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2713" y="4268170"/>
            <a:ext cx="1132153" cy="1132153"/>
          </a:xfrm>
          <a:prstGeom prst="rect">
            <a:avLst/>
          </a:prstGeom>
          <a:effectLst>
            <a:innerShdw blurRad="1270000" dist="2540000">
              <a:schemeClr val="bg1"/>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6020" y="4200316"/>
            <a:ext cx="1267850" cy="1267850"/>
          </a:xfrm>
          <a:prstGeom prst="rect">
            <a:avLst/>
          </a:prstGeom>
          <a:effectLst>
            <a:innerShdw blurRad="1270000" dist="2540000">
              <a:schemeClr val="bg1"/>
            </a:innerShdw>
          </a:effectLst>
        </p:spPr>
      </p:pic>
    </p:spTree>
    <p:extLst>
      <p:ext uri="{BB962C8B-B14F-4D97-AF65-F5344CB8AC3E}">
        <p14:creationId xmlns:p14="http://schemas.microsoft.com/office/powerpoint/2010/main" val="3239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anim calcmode="lin" valueType="num">
                                      <p:cBhvr>
                                        <p:cTn id="11" dur="500" fill="hold"/>
                                        <p:tgtEl>
                                          <p:spTgt spid="28"/>
                                        </p:tgtEl>
                                        <p:attrNameLst>
                                          <p:attrName>ppt_x</p:attrName>
                                        </p:attrNameLst>
                                      </p:cBhvr>
                                      <p:tavLst>
                                        <p:tav tm="0">
                                          <p:val>
                                            <p:strVal val="#ppt_x"/>
                                          </p:val>
                                        </p:tav>
                                        <p:tav tm="100000">
                                          <p:val>
                                            <p:strVal val="#ppt_x"/>
                                          </p:val>
                                        </p:tav>
                                      </p:tavLst>
                                    </p:anim>
                                    <p:anim calcmode="lin" valueType="num">
                                      <p:cBhvr>
                                        <p:cTn id="12" dur="500" fill="hold"/>
                                        <p:tgtEl>
                                          <p:spTgt spid="28"/>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p:bldP spid="22" grpId="0" animBg="1"/>
      <p:bldP spid="32" grpId="0" animBg="1"/>
      <p:bldP spid="36" grpId="0" animBg="1"/>
      <p:bldP spid="40" grpId="0"/>
      <p:bldP spid="42"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EFFECTIVE GOVERNANCE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SIX FOCUS AREAS </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ENDS OVER MEANS</a:t>
            </a:r>
          </a:p>
        </p:txBody>
      </p:sp>
      <p:sp>
        <p:nvSpPr>
          <p:cNvPr id="35" name="TextBox 34"/>
          <p:cNvSpPr txBox="1"/>
          <p:nvPr/>
        </p:nvSpPr>
        <p:spPr>
          <a:xfrm>
            <a:off x="3103795" y="1770162"/>
            <a:ext cx="3585196"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495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a:off x="7515821" y="5526105"/>
            <a:ext cx="3698543" cy="1332000"/>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 name="Rectangle 2"/>
          <p:cNvSpPr/>
          <p:nvPr/>
        </p:nvSpPr>
        <p:spPr>
          <a:xfrm>
            <a:off x="1558432" y="4348736"/>
            <a:ext cx="15172860" cy="2354739"/>
          </a:xfrm>
          <a:prstGeom prst="rect">
            <a:avLst/>
          </a:prstGeom>
        </p:spPr>
        <p:txBody>
          <a:bodyPr wrap="square" lIns="137407" tIns="68703" rIns="137407" bIns="68703">
            <a:spAutoFit/>
          </a:bodyPr>
          <a:lstStyle/>
          <a:p>
            <a:r>
              <a:rPr lang="en-US" sz="7200" dirty="0">
                <a:latin typeface="Open Sans" pitchFamily="34" charset="0"/>
                <a:ea typeface="Open Sans" pitchFamily="34" charset="0"/>
                <a:cs typeface="Open Sans" pitchFamily="34" charset="0"/>
              </a:rPr>
              <a:t>How will the Board govern </a:t>
            </a:r>
          </a:p>
          <a:p>
            <a:pPr algn="ctr"/>
            <a:r>
              <a:rPr lang="en-US" sz="7200" dirty="0">
                <a:latin typeface="Open Sans" pitchFamily="34" charset="0"/>
                <a:ea typeface="Open Sans" pitchFamily="34" charset="0"/>
                <a:cs typeface="Open Sans" pitchFamily="34" charset="0"/>
              </a:rPr>
              <a:t>        in its </a:t>
            </a:r>
            <a:r>
              <a:rPr lang="en-US" sz="7200" dirty="0">
                <a:solidFill>
                  <a:schemeClr val="bg1"/>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unique</a:t>
            </a:r>
            <a:r>
              <a:rPr lang="en-US" sz="7200" dirty="0">
                <a:latin typeface="Open Sans" pitchFamily="34" charset="0"/>
                <a:ea typeface="Open Sans" pitchFamily="34" charset="0"/>
                <a:cs typeface="Open Sans" pitchFamily="34" charset="0"/>
              </a:rPr>
              <a:t> context?</a:t>
            </a:r>
          </a:p>
        </p:txBody>
      </p:sp>
      <p:sp>
        <p:nvSpPr>
          <p:cNvPr id="23" name="TextBox 22"/>
          <p:cNvSpPr txBox="1"/>
          <p:nvPr/>
        </p:nvSpPr>
        <p:spPr>
          <a:xfrm>
            <a:off x="4573588" y="1392659"/>
            <a:ext cx="12157705" cy="3185736"/>
          </a:xfrm>
          <a:prstGeom prst="rect">
            <a:avLst/>
          </a:prstGeom>
          <a:noFill/>
        </p:spPr>
        <p:txBody>
          <a:bodyPr wrap="square" lIns="137407" tIns="68703" rIns="137407" bIns="68703" rtlCol="0">
            <a:spAutoFit/>
          </a:bodyPr>
          <a:lstStyle/>
          <a:p>
            <a:r>
              <a:rPr lang="en-US" sz="9900" dirty="0">
                <a:solidFill>
                  <a:srgbClr val="000000"/>
                </a:solidFill>
                <a:latin typeface="Oswald" pitchFamily="2" charset="0"/>
                <a:ea typeface="Droid Sans" pitchFamily="34" charset="0"/>
                <a:cs typeface="Droid Sans" pitchFamily="34" charset="0"/>
              </a:rPr>
              <a:t>EFFECTIVE GOVERNANCE</a:t>
            </a:r>
            <a:endParaRPr lang="en-US" sz="9900" dirty="0">
              <a:solidFill>
                <a:schemeClr val="bg1"/>
              </a:solidFill>
              <a:latin typeface="Oswald" pitchFamily="2" charset="0"/>
              <a:ea typeface="Droid Sans" pitchFamily="34" charset="0"/>
              <a:cs typeface="Droid Sans" pitchFamily="34" charset="0"/>
            </a:endParaRPr>
          </a:p>
        </p:txBody>
      </p:sp>
      <p:sp>
        <p:nvSpPr>
          <p:cNvPr id="14" name="TextBox 13"/>
          <p:cNvSpPr txBox="1"/>
          <p:nvPr/>
        </p:nvSpPr>
        <p:spPr>
          <a:xfrm>
            <a:off x="1558433" y="823274"/>
            <a:ext cx="3944118" cy="2801015"/>
          </a:xfrm>
          <a:prstGeom prst="rect">
            <a:avLst/>
          </a:prstGeom>
          <a:noFill/>
        </p:spPr>
        <p:txBody>
          <a:bodyPr wrap="square" lIns="137407" tIns="68703" rIns="137407" bIns="68703" rtlCol="0">
            <a:spAutoFit/>
          </a:bodyPr>
          <a:lstStyle/>
          <a:p>
            <a:r>
              <a:rPr lang="en-US" sz="17300" dirty="0">
                <a:solidFill>
                  <a:srgbClr val="88BDE7"/>
                </a:solidFill>
                <a:latin typeface="Oswald" pitchFamily="2" charset="0"/>
                <a:ea typeface="Droid Sans" pitchFamily="34" charset="0"/>
                <a:cs typeface="Droid Sans" pitchFamily="34" charset="0"/>
              </a:rPr>
              <a:t>///</a:t>
            </a:r>
          </a:p>
        </p:txBody>
      </p:sp>
    </p:spTree>
    <p:extLst>
      <p:ext uri="{BB962C8B-B14F-4D97-AF65-F5344CB8AC3E}">
        <p14:creationId xmlns:p14="http://schemas.microsoft.com/office/powerpoint/2010/main" val="3825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42"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2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9348993" y="6205543"/>
            <a:ext cx="6363447" cy="1005703"/>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 name="Rectangle 2"/>
          <p:cNvSpPr/>
          <p:nvPr/>
        </p:nvSpPr>
        <p:spPr>
          <a:xfrm>
            <a:off x="1558432" y="4348736"/>
            <a:ext cx="15172860" cy="969745"/>
          </a:xfrm>
          <a:prstGeom prst="rect">
            <a:avLst/>
          </a:prstGeom>
        </p:spPr>
        <p:txBody>
          <a:bodyPr wrap="square" lIns="137407" tIns="68703" rIns="137407" bIns="68703">
            <a:spAutoFit/>
          </a:bodyPr>
          <a:lstStyle/>
          <a:p>
            <a:pPr algn="ctr"/>
            <a:r>
              <a:rPr lang="en-US" sz="5400" dirty="0">
                <a:latin typeface="Open Sans" pitchFamily="34" charset="0"/>
                <a:ea typeface="Open Sans" pitchFamily="34" charset="0"/>
                <a:cs typeface="Open Sans" pitchFamily="34" charset="0"/>
              </a:rPr>
              <a:t>This is greatly influenced by church size.</a:t>
            </a:r>
          </a:p>
        </p:txBody>
      </p:sp>
      <p:sp>
        <p:nvSpPr>
          <p:cNvPr id="2" name="Rectangle 1"/>
          <p:cNvSpPr/>
          <p:nvPr/>
        </p:nvSpPr>
        <p:spPr>
          <a:xfrm>
            <a:off x="1765398" y="5966211"/>
            <a:ext cx="14763554" cy="2193036"/>
          </a:xfrm>
          <a:prstGeom prst="rect">
            <a:avLst/>
          </a:prstGeom>
        </p:spPr>
        <p:txBody>
          <a:bodyPr wrap="square">
            <a:spAutoFit/>
          </a:bodyPr>
          <a:lstStyle/>
          <a:p>
            <a:pPr>
              <a:lnSpc>
                <a:spcPct val="150000"/>
              </a:lnSpc>
            </a:pPr>
            <a:r>
              <a:rPr lang="en-US" sz="4800" dirty="0">
                <a:solidFill>
                  <a:prstClr val="black"/>
                </a:solidFill>
                <a:latin typeface="Open Sans" pitchFamily="34" charset="0"/>
                <a:ea typeface="Open Sans" pitchFamily="34" charset="0"/>
                <a:cs typeface="Open Sans" pitchFamily="34" charset="0"/>
              </a:rPr>
              <a:t>Growing churches become </a:t>
            </a:r>
            <a:r>
              <a:rPr lang="en-US" sz="4800" dirty="0">
                <a:solidFill>
                  <a:schemeClr val="bg1"/>
                </a:solidFill>
                <a:latin typeface="Open Sans" pitchFamily="34" charset="0"/>
                <a:ea typeface="Open Sans" pitchFamily="34" charset="0"/>
                <a:cs typeface="Open Sans" pitchFamily="34" charset="0"/>
              </a:rPr>
              <a:t>increasingly complex </a:t>
            </a:r>
          </a:p>
          <a:p>
            <a:pPr>
              <a:lnSpc>
                <a:spcPct val="150000"/>
              </a:lnSpc>
            </a:pPr>
            <a:r>
              <a:rPr lang="en-US" sz="4800" dirty="0">
                <a:solidFill>
                  <a:prstClr val="black"/>
                </a:solidFill>
                <a:latin typeface="Open Sans" pitchFamily="34" charset="0"/>
                <a:ea typeface="Open Sans" pitchFamily="34" charset="0"/>
                <a:cs typeface="Open Sans" pitchFamily="34" charset="0"/>
              </a:rPr>
              <a:t>and require more effort to give effective oversight.</a:t>
            </a:r>
            <a:endParaRPr lang="en-CA" sz="4800" dirty="0"/>
          </a:p>
        </p:txBody>
      </p:sp>
      <p:sp>
        <p:nvSpPr>
          <p:cNvPr id="23" name="TextBox 22"/>
          <p:cNvSpPr txBox="1"/>
          <p:nvPr/>
        </p:nvSpPr>
        <p:spPr>
          <a:xfrm>
            <a:off x="4573588" y="1392659"/>
            <a:ext cx="12157705" cy="3185736"/>
          </a:xfrm>
          <a:prstGeom prst="rect">
            <a:avLst/>
          </a:prstGeom>
          <a:noFill/>
        </p:spPr>
        <p:txBody>
          <a:bodyPr wrap="square" lIns="137407" tIns="68703" rIns="137407" bIns="68703" rtlCol="0">
            <a:spAutoFit/>
          </a:bodyPr>
          <a:lstStyle/>
          <a:p>
            <a:r>
              <a:rPr lang="en-US" sz="9900" dirty="0">
                <a:solidFill>
                  <a:srgbClr val="000000"/>
                </a:solidFill>
                <a:latin typeface="Oswald" pitchFamily="2" charset="0"/>
                <a:ea typeface="Droid Sans" pitchFamily="34" charset="0"/>
                <a:cs typeface="Droid Sans" pitchFamily="34" charset="0"/>
              </a:rPr>
              <a:t>EFFECTIVE GOVERNANCE</a:t>
            </a:r>
            <a:endParaRPr lang="en-US" sz="9900" dirty="0">
              <a:solidFill>
                <a:schemeClr val="bg1"/>
              </a:solidFill>
              <a:latin typeface="Oswald" pitchFamily="2" charset="0"/>
              <a:ea typeface="Droid Sans" pitchFamily="34" charset="0"/>
              <a:cs typeface="Droid Sans" pitchFamily="34" charset="0"/>
            </a:endParaRPr>
          </a:p>
        </p:txBody>
      </p:sp>
      <p:sp>
        <p:nvSpPr>
          <p:cNvPr id="14" name="TextBox 13"/>
          <p:cNvSpPr txBox="1"/>
          <p:nvPr/>
        </p:nvSpPr>
        <p:spPr>
          <a:xfrm>
            <a:off x="1558433" y="823274"/>
            <a:ext cx="3944118" cy="2801015"/>
          </a:xfrm>
          <a:prstGeom prst="rect">
            <a:avLst/>
          </a:prstGeom>
          <a:noFill/>
        </p:spPr>
        <p:txBody>
          <a:bodyPr wrap="square" lIns="137407" tIns="68703" rIns="137407" bIns="68703" rtlCol="0">
            <a:spAutoFit/>
          </a:bodyPr>
          <a:lstStyle/>
          <a:p>
            <a:r>
              <a:rPr lang="en-US" sz="17300" dirty="0">
                <a:solidFill>
                  <a:srgbClr val="88BDE7"/>
                </a:solidFill>
                <a:latin typeface="Oswald" pitchFamily="2" charset="0"/>
                <a:ea typeface="Droid Sans" pitchFamily="34" charset="0"/>
                <a:cs typeface="Droid Sans" pitchFamily="34" charset="0"/>
              </a:rPr>
              <a:t>///</a:t>
            </a:r>
          </a:p>
        </p:txBody>
      </p:sp>
    </p:spTree>
    <p:extLst>
      <p:ext uri="{BB962C8B-B14F-4D97-AF65-F5344CB8AC3E}">
        <p14:creationId xmlns:p14="http://schemas.microsoft.com/office/powerpoint/2010/main" val="11923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2" grpId="0"/>
      <p:bldP spid="2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3427761" y="3103412"/>
            <a:ext cx="3322899" cy="5673207"/>
          </a:xfrm>
          <a:prstGeom prst="rect">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8" name="Rectangle 27"/>
          <p:cNvSpPr/>
          <p:nvPr/>
        </p:nvSpPr>
        <p:spPr>
          <a:xfrm>
            <a:off x="7423466" y="4355815"/>
            <a:ext cx="3322897" cy="4420800"/>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lvl="0" algn="ctr"/>
            <a:endParaRPr lang="en-US" sz="3000" dirty="0">
              <a:solidFill>
                <a:prstClr val="white"/>
              </a:solidFill>
              <a:latin typeface="Oswald" pitchFamily="2" charset="0"/>
              <a:ea typeface="Droid Sans" pitchFamily="34" charset="0"/>
              <a:cs typeface="Droid Sans" pitchFamily="34" charset="0"/>
            </a:endParaRPr>
          </a:p>
        </p:txBody>
      </p:sp>
      <p:sp>
        <p:nvSpPr>
          <p:cNvPr id="30" name="Rectangle 29"/>
          <p:cNvSpPr/>
          <p:nvPr/>
        </p:nvSpPr>
        <p:spPr>
          <a:xfrm>
            <a:off x="1419169" y="5605743"/>
            <a:ext cx="3322899" cy="3170872"/>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5" name="TextBox 34"/>
          <p:cNvSpPr txBox="1"/>
          <p:nvPr/>
        </p:nvSpPr>
        <p:spPr>
          <a:xfrm>
            <a:off x="1770933" y="7175209"/>
            <a:ext cx="2619368" cy="1523742"/>
          </a:xfrm>
          <a:prstGeom prst="rect">
            <a:avLst/>
          </a:prstGeom>
          <a:noFill/>
        </p:spPr>
        <p:txBody>
          <a:bodyPr wrap="square" lIns="137407" tIns="68703" rIns="137407" bIns="68703" rtlCol="0">
            <a:spAutoFit/>
          </a:bodyPr>
          <a:lstStyle/>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WORKING</a:t>
            </a:r>
          </a:p>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BOARD</a:t>
            </a:r>
          </a:p>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&lt;200</a:t>
            </a:r>
          </a:p>
        </p:txBody>
      </p:sp>
      <p:sp>
        <p:nvSpPr>
          <p:cNvPr id="38" name="TextBox 37"/>
          <p:cNvSpPr txBox="1"/>
          <p:nvPr/>
        </p:nvSpPr>
        <p:spPr>
          <a:xfrm>
            <a:off x="13760162" y="5248632"/>
            <a:ext cx="2619368" cy="1985407"/>
          </a:xfrm>
          <a:prstGeom prst="rect">
            <a:avLst/>
          </a:prstGeom>
          <a:noFill/>
        </p:spPr>
        <p:txBody>
          <a:bodyPr wrap="square" lIns="137407" tIns="68703" rIns="137407" bIns="68703" rtlCol="0">
            <a:spAutoFit/>
          </a:bodyPr>
          <a:lstStyle/>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POLICY</a:t>
            </a:r>
          </a:p>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GOVERNANCE</a:t>
            </a:r>
            <a:r>
              <a:rPr lang="en-US" sz="3000" baseline="50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a:t>
            </a:r>
          </a:p>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BOARD</a:t>
            </a:r>
          </a:p>
          <a:p>
            <a:pPr algn="ctr"/>
            <a:r>
              <a:rPr lang="en-US" sz="3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600+</a:t>
            </a:r>
          </a:p>
        </p:txBody>
      </p:sp>
      <p:sp>
        <p:nvSpPr>
          <p:cNvPr id="12" name="TextBox 11"/>
          <p:cNvSpPr txBox="1"/>
          <p:nvPr/>
        </p:nvSpPr>
        <p:spPr>
          <a:xfrm>
            <a:off x="1419168" y="748669"/>
            <a:ext cx="13308354" cy="2354739"/>
          </a:xfrm>
          <a:prstGeom prst="rect">
            <a:avLst/>
          </a:prstGeom>
          <a:noFill/>
        </p:spPr>
        <p:txBody>
          <a:bodyPr wrap="square" lIns="137407" tIns="68703" rIns="137407" bIns="68703" rtlCol="0">
            <a:spAutoFit/>
          </a:bodyPr>
          <a:lstStyle/>
          <a:p>
            <a:r>
              <a:rPr lang="en-US" sz="7200" dirty="0">
                <a:solidFill>
                  <a:srgbClr val="848388"/>
                </a:solidFill>
                <a:latin typeface="Raleway" pitchFamily="34" charset="0"/>
                <a:ea typeface="Droid Sans" pitchFamily="34" charset="0"/>
                <a:cs typeface="Droid Sans" pitchFamily="34" charset="0"/>
              </a:rPr>
              <a:t>CHURCH SIZE </a:t>
            </a:r>
            <a:r>
              <a:rPr lang="en-US" sz="7200" dirty="0">
                <a:latin typeface="Raleway" pitchFamily="34" charset="0"/>
                <a:ea typeface="Droid Sans" pitchFamily="34" charset="0"/>
                <a:cs typeface="Droid Sans" pitchFamily="34" charset="0"/>
              </a:rPr>
              <a:t>INFLUENCES BOARD TYPE</a:t>
            </a:r>
          </a:p>
        </p:txBody>
      </p:sp>
      <p:sp>
        <p:nvSpPr>
          <p:cNvPr id="16" name="Right Arrow 15"/>
          <p:cNvSpPr/>
          <p:nvPr/>
        </p:nvSpPr>
        <p:spPr>
          <a:xfrm>
            <a:off x="5166234" y="6639972"/>
            <a:ext cx="2118102" cy="1188143"/>
          </a:xfrm>
          <a:prstGeom prst="rightArrow">
            <a:avLst>
              <a:gd name="adj1" fmla="val 50000"/>
              <a:gd name="adj2" fmla="val 837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7" name="Right Arrow 16"/>
          <p:cNvSpPr/>
          <p:nvPr/>
        </p:nvSpPr>
        <p:spPr>
          <a:xfrm>
            <a:off x="11179422" y="5340997"/>
            <a:ext cx="2118102" cy="1188143"/>
          </a:xfrm>
          <a:prstGeom prst="rightArrow">
            <a:avLst>
              <a:gd name="adj1" fmla="val 50000"/>
              <a:gd name="adj2" fmla="val 837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 name="TextBox 4"/>
          <p:cNvSpPr txBox="1"/>
          <p:nvPr/>
        </p:nvSpPr>
        <p:spPr>
          <a:xfrm>
            <a:off x="7890732" y="6482716"/>
            <a:ext cx="2388358" cy="1384995"/>
          </a:xfrm>
          <a:prstGeom prst="rect">
            <a:avLst/>
          </a:prstGeom>
          <a:noFill/>
        </p:spPr>
        <p:txBody>
          <a:bodyPr wrap="square" rtlCol="0">
            <a:spAutoFit/>
          </a:bodyPr>
          <a:lstStyle/>
          <a:p>
            <a:pPr lvl="0" algn="ctr"/>
            <a:r>
              <a:rPr lang="en-US" sz="28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MANAGING</a:t>
            </a:r>
          </a:p>
          <a:p>
            <a:pPr lvl="0" algn="ctr"/>
            <a:r>
              <a:rPr lang="en-US" sz="28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BOARD</a:t>
            </a:r>
          </a:p>
          <a:p>
            <a:pPr lvl="0" algn="ctr"/>
            <a:r>
              <a:rPr lang="en-US" sz="28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200-600</a:t>
            </a:r>
          </a:p>
        </p:txBody>
      </p:sp>
      <p:pic>
        <p:nvPicPr>
          <p:cNvPr id="9220" name="Picture 4" descr="G:\Elder Training\Icons\Governance\public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92153" y="3824288"/>
            <a:ext cx="955386" cy="955386"/>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3" y="5992410"/>
            <a:ext cx="1067488" cy="1067488"/>
          </a:xfrm>
          <a:prstGeom prst="rect">
            <a:avLst/>
          </a:prstGeom>
          <a:effectLst>
            <a:innerShdw blurRad="1270000" dist="2540000">
              <a:schemeClr val="bg1"/>
            </a:innerShdw>
          </a:effectLst>
        </p:spPr>
      </p:pic>
      <p:pic>
        <p:nvPicPr>
          <p:cNvPr id="1026" name="Picture 2" descr="G:\Elder Training\Icons\Governance\woman1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826" y="4610931"/>
            <a:ext cx="1452170" cy="1452170"/>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42"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par>
                                <p:cTn id="48" presetID="42" presetClass="entr" presetSubtype="0" fill="hold" nodeType="withEffect">
                                  <p:stCondLst>
                                    <p:cond delay="0"/>
                                  </p:stCondLst>
                                  <p:childTnLst>
                                    <p:set>
                                      <p:cBhvr>
                                        <p:cTn id="49" dur="1" fill="hold">
                                          <p:stCondLst>
                                            <p:cond delay="0"/>
                                          </p:stCondLst>
                                        </p:cTn>
                                        <p:tgtEl>
                                          <p:spTgt spid="9220"/>
                                        </p:tgtEl>
                                        <p:attrNameLst>
                                          <p:attrName>style.visibility</p:attrName>
                                        </p:attrNameLst>
                                      </p:cBhvr>
                                      <p:to>
                                        <p:strVal val="visible"/>
                                      </p:to>
                                    </p:set>
                                    <p:animEffect transition="in" filter="fade">
                                      <p:cBhvr>
                                        <p:cTn id="50" dur="1000"/>
                                        <p:tgtEl>
                                          <p:spTgt spid="9220"/>
                                        </p:tgtEl>
                                      </p:cBhvr>
                                    </p:animEffect>
                                    <p:anim calcmode="lin" valueType="num">
                                      <p:cBhvr>
                                        <p:cTn id="51" dur="1000" fill="hold"/>
                                        <p:tgtEl>
                                          <p:spTgt spid="9220"/>
                                        </p:tgtEl>
                                        <p:attrNameLst>
                                          <p:attrName>ppt_x</p:attrName>
                                        </p:attrNameLst>
                                      </p:cBhvr>
                                      <p:tavLst>
                                        <p:tav tm="0">
                                          <p:val>
                                            <p:strVal val="#ppt_x"/>
                                          </p:val>
                                        </p:tav>
                                        <p:tav tm="100000">
                                          <p:val>
                                            <p:strVal val="#ppt_x"/>
                                          </p:val>
                                        </p:tav>
                                      </p:tavLst>
                                    </p:anim>
                                    <p:anim calcmode="lin" valueType="num">
                                      <p:cBhvr>
                                        <p:cTn id="52" dur="1000" fill="hold"/>
                                        <p:tgtEl>
                                          <p:spTgt spid="922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30" grpId="0" animBg="1"/>
      <p:bldP spid="35" grpId="0"/>
      <p:bldP spid="38" grpId="0"/>
      <p:bldP spid="12" grpId="0"/>
      <p:bldP spid="16" grpId="0" animBg="1"/>
      <p:bldP spid="17"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88" y="4590243"/>
            <a:ext cx="7629099" cy="2404038"/>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2" name="Oval 21"/>
          <p:cNvSpPr/>
          <p:nvPr/>
        </p:nvSpPr>
        <p:spPr>
          <a:xfrm>
            <a:off x="9608179" y="1745703"/>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TextBox 12"/>
          <p:cNvSpPr txBox="1"/>
          <p:nvPr/>
        </p:nvSpPr>
        <p:spPr>
          <a:xfrm>
            <a:off x="3047549" y="2994821"/>
            <a:ext cx="6558278" cy="3047236"/>
          </a:xfrm>
          <a:prstGeom prst="rect">
            <a:avLst/>
          </a:prstGeom>
          <a:noFill/>
        </p:spPr>
        <p:txBody>
          <a:bodyPr wrap="square" lIns="137407" tIns="68703" rIns="137407" bIns="68703" rtlCol="0">
            <a:spAutoFit/>
          </a:bodyPr>
          <a:lstStyle/>
          <a:p>
            <a:r>
              <a:rPr lang="en-US" sz="9900" dirty="0">
                <a:solidFill>
                  <a:srgbClr val="000000"/>
                </a:solidFill>
                <a:latin typeface="Raleway" pitchFamily="34" charset="0"/>
                <a:ea typeface="Droid Sans" pitchFamily="34" charset="0"/>
                <a:cs typeface="Droid Sans" pitchFamily="34" charset="0"/>
              </a:rPr>
              <a:t>WORKING</a:t>
            </a:r>
            <a:br>
              <a:rPr lang="en-US" sz="9900" dirty="0">
                <a:solidFill>
                  <a:schemeClr val="bg1"/>
                </a:solidFill>
                <a:latin typeface="Raleway" pitchFamily="34" charset="0"/>
                <a:ea typeface="Droid Sans" pitchFamily="34" charset="0"/>
                <a:cs typeface="Droid Sans" pitchFamily="34" charset="0"/>
              </a:rPr>
            </a:br>
            <a:r>
              <a:rPr lang="en-US" sz="9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p>
        </p:txBody>
      </p:sp>
      <p:sp>
        <p:nvSpPr>
          <p:cNvPr id="16" name="TextBox 15"/>
          <p:cNvSpPr txBox="1"/>
          <p:nvPr/>
        </p:nvSpPr>
        <p:spPr>
          <a:xfrm>
            <a:off x="1449253" y="3259267"/>
            <a:ext cx="1774923" cy="1385422"/>
          </a:xfrm>
          <a:prstGeom prst="rect">
            <a:avLst/>
          </a:prstGeom>
          <a:noFill/>
        </p:spPr>
        <p:txBody>
          <a:bodyPr wrap="square" lIns="137407" tIns="68703" rIns="137407" bIns="68703" rtlCol="0">
            <a:spAutoFit/>
          </a:bodyPr>
          <a:lstStyle/>
          <a:p>
            <a:r>
              <a:rPr lang="en-US" sz="8100" dirty="0">
                <a:solidFill>
                  <a:srgbClr val="2677AE"/>
                </a:solidFill>
                <a:latin typeface="Oswald" pitchFamily="2" charset="0"/>
                <a:ea typeface="Droid Sans" pitchFamily="34" charset="0"/>
                <a:cs typeface="Droid Sans" pitchFamily="34" charset="0"/>
              </a:rPr>
              <a:t>///</a:t>
            </a:r>
          </a:p>
        </p:txBody>
      </p:sp>
      <p:sp>
        <p:nvSpPr>
          <p:cNvPr id="17" name="Rectangle 16"/>
          <p:cNvSpPr/>
          <p:nvPr/>
        </p:nvSpPr>
        <p:spPr>
          <a:xfrm>
            <a:off x="11514674" y="1845113"/>
            <a:ext cx="5194467" cy="1000522"/>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Responsible for overall health of the church.</a:t>
            </a:r>
          </a:p>
        </p:txBody>
      </p:sp>
      <p:sp>
        <p:nvSpPr>
          <p:cNvPr id="21" name="TextBox 20"/>
          <p:cNvSpPr txBox="1"/>
          <p:nvPr/>
        </p:nvSpPr>
        <p:spPr>
          <a:xfrm>
            <a:off x="9853911" y="1907880"/>
            <a:ext cx="756516" cy="1062157"/>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1</a:t>
            </a:r>
          </a:p>
        </p:txBody>
      </p:sp>
      <p:sp>
        <p:nvSpPr>
          <p:cNvPr id="23" name="Oval 22"/>
          <p:cNvSpPr/>
          <p:nvPr/>
        </p:nvSpPr>
        <p:spPr>
          <a:xfrm>
            <a:off x="10688222" y="1511749"/>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Oval 23"/>
          <p:cNvSpPr/>
          <p:nvPr/>
        </p:nvSpPr>
        <p:spPr>
          <a:xfrm>
            <a:off x="9605830" y="3515708"/>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5" name="Rectangle 24"/>
          <p:cNvSpPr/>
          <p:nvPr/>
        </p:nvSpPr>
        <p:spPr>
          <a:xfrm>
            <a:off x="11514673" y="3517917"/>
            <a:ext cx="5363571" cy="1000522"/>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Responsible for the core function of the church.</a:t>
            </a:r>
          </a:p>
        </p:txBody>
      </p:sp>
      <p:sp>
        <p:nvSpPr>
          <p:cNvPr id="28" name="TextBox 27"/>
          <p:cNvSpPr txBox="1"/>
          <p:nvPr/>
        </p:nvSpPr>
        <p:spPr>
          <a:xfrm>
            <a:off x="9851560" y="3677887"/>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2</a:t>
            </a:r>
          </a:p>
        </p:txBody>
      </p:sp>
      <p:sp>
        <p:nvSpPr>
          <p:cNvPr id="29" name="Oval 28"/>
          <p:cNvSpPr/>
          <p:nvPr/>
        </p:nvSpPr>
        <p:spPr>
          <a:xfrm>
            <a:off x="10685875" y="3281754"/>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0" name="Oval 29"/>
          <p:cNvSpPr/>
          <p:nvPr/>
        </p:nvSpPr>
        <p:spPr>
          <a:xfrm>
            <a:off x="9605830" y="5255913"/>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1" name="Rectangle 30"/>
          <p:cNvSpPr/>
          <p:nvPr/>
        </p:nvSpPr>
        <p:spPr>
          <a:xfrm>
            <a:off x="11514673" y="4893595"/>
            <a:ext cx="5608724" cy="1862297"/>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Assumes responsibility for preaching, teaching, and shepherding in the absence of a pastor.</a:t>
            </a:r>
          </a:p>
        </p:txBody>
      </p:sp>
      <p:sp>
        <p:nvSpPr>
          <p:cNvPr id="32" name="TextBox 31"/>
          <p:cNvSpPr txBox="1"/>
          <p:nvPr/>
        </p:nvSpPr>
        <p:spPr>
          <a:xfrm>
            <a:off x="9851560" y="5418091"/>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3</a:t>
            </a:r>
          </a:p>
        </p:txBody>
      </p:sp>
      <p:sp>
        <p:nvSpPr>
          <p:cNvPr id="33" name="Oval 32"/>
          <p:cNvSpPr/>
          <p:nvPr/>
        </p:nvSpPr>
        <p:spPr>
          <a:xfrm>
            <a:off x="10685875" y="5021962"/>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4" name="Oval 33"/>
          <p:cNvSpPr/>
          <p:nvPr/>
        </p:nvSpPr>
        <p:spPr>
          <a:xfrm>
            <a:off x="9608181" y="6996315"/>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5" name="Rectangle 34"/>
          <p:cNvSpPr/>
          <p:nvPr/>
        </p:nvSpPr>
        <p:spPr>
          <a:xfrm>
            <a:off x="11514674" y="6818727"/>
            <a:ext cx="5363570" cy="1862297"/>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Focus can default to operational tasks and neglect vision and long-range planning.</a:t>
            </a:r>
          </a:p>
        </p:txBody>
      </p:sp>
      <p:sp>
        <p:nvSpPr>
          <p:cNvPr id="36" name="TextBox 35"/>
          <p:cNvSpPr txBox="1"/>
          <p:nvPr/>
        </p:nvSpPr>
        <p:spPr>
          <a:xfrm>
            <a:off x="9853911" y="7158493"/>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4</a:t>
            </a:r>
          </a:p>
        </p:txBody>
      </p:sp>
      <p:sp>
        <p:nvSpPr>
          <p:cNvPr id="37" name="Oval 36"/>
          <p:cNvSpPr/>
          <p:nvPr/>
        </p:nvSpPr>
        <p:spPr>
          <a:xfrm>
            <a:off x="10688224" y="6762364"/>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Tree>
    <p:extLst>
      <p:ext uri="{BB962C8B-B14F-4D97-AF65-F5344CB8AC3E}">
        <p14:creationId xmlns:p14="http://schemas.microsoft.com/office/powerpoint/2010/main" val="6555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2" grpId="0" animBg="1"/>
      <p:bldP spid="13" grpId="0"/>
      <p:bldP spid="16" grpId="0"/>
      <p:bldP spid="17" grpId="0"/>
      <p:bldP spid="21" grpId="0"/>
      <p:bldP spid="23" grpId="0" animBg="1"/>
      <p:bldP spid="24" grpId="0" animBg="1"/>
      <p:bldP spid="25" grpId="0"/>
      <p:bldP spid="28" grpId="0"/>
      <p:bldP spid="29" grpId="0" animBg="1"/>
      <p:bldP spid="30" grpId="0" animBg="1"/>
      <p:bldP spid="31" grpId="0"/>
      <p:bldP spid="32" grpId="0"/>
      <p:bldP spid="33" grpId="0" animBg="1"/>
      <p:bldP spid="34" grpId="0" animBg="1"/>
      <p:bldP spid="35" grpId="0"/>
      <p:bldP spid="36"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88" y="4590243"/>
            <a:ext cx="7629099" cy="2404038"/>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2" name="Oval 21"/>
          <p:cNvSpPr/>
          <p:nvPr/>
        </p:nvSpPr>
        <p:spPr>
          <a:xfrm>
            <a:off x="9608179" y="1745703"/>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TextBox 12"/>
          <p:cNvSpPr txBox="1"/>
          <p:nvPr/>
        </p:nvSpPr>
        <p:spPr>
          <a:xfrm>
            <a:off x="2431966" y="2994821"/>
            <a:ext cx="7176213" cy="3047236"/>
          </a:xfrm>
          <a:prstGeom prst="rect">
            <a:avLst/>
          </a:prstGeom>
          <a:noFill/>
        </p:spPr>
        <p:txBody>
          <a:bodyPr wrap="square" lIns="137407" tIns="68703" rIns="137407" bIns="68703" rtlCol="0">
            <a:spAutoFit/>
          </a:bodyPr>
          <a:lstStyle/>
          <a:p>
            <a:r>
              <a:rPr lang="en-US" sz="9900" dirty="0">
                <a:solidFill>
                  <a:srgbClr val="000000"/>
                </a:solidFill>
                <a:latin typeface="Raleway" pitchFamily="34" charset="0"/>
                <a:ea typeface="Droid Sans" pitchFamily="34" charset="0"/>
                <a:cs typeface="Droid Sans" pitchFamily="34" charset="0"/>
              </a:rPr>
              <a:t>MANAGING</a:t>
            </a:r>
            <a:br>
              <a:rPr lang="en-US" sz="9900" dirty="0">
                <a:solidFill>
                  <a:schemeClr val="bg1"/>
                </a:solidFill>
                <a:latin typeface="Raleway" pitchFamily="34" charset="0"/>
                <a:ea typeface="Droid Sans" pitchFamily="34" charset="0"/>
                <a:cs typeface="Droid Sans" pitchFamily="34" charset="0"/>
              </a:rPr>
            </a:br>
            <a:r>
              <a:rPr lang="en-US" sz="9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p>
        </p:txBody>
      </p:sp>
      <p:sp>
        <p:nvSpPr>
          <p:cNvPr id="16" name="TextBox 15"/>
          <p:cNvSpPr txBox="1"/>
          <p:nvPr/>
        </p:nvSpPr>
        <p:spPr>
          <a:xfrm>
            <a:off x="971581" y="3259267"/>
            <a:ext cx="1774923" cy="1385422"/>
          </a:xfrm>
          <a:prstGeom prst="rect">
            <a:avLst/>
          </a:prstGeom>
          <a:noFill/>
        </p:spPr>
        <p:txBody>
          <a:bodyPr wrap="square" lIns="137407" tIns="68703" rIns="137407" bIns="68703" rtlCol="0">
            <a:spAutoFit/>
          </a:bodyPr>
          <a:lstStyle/>
          <a:p>
            <a:r>
              <a:rPr lang="en-US" sz="8100" dirty="0">
                <a:solidFill>
                  <a:srgbClr val="2677AE"/>
                </a:solidFill>
                <a:latin typeface="Oswald" pitchFamily="2" charset="0"/>
                <a:ea typeface="Droid Sans" pitchFamily="34" charset="0"/>
                <a:cs typeface="Droid Sans" pitchFamily="34" charset="0"/>
              </a:rPr>
              <a:t>///</a:t>
            </a:r>
          </a:p>
        </p:txBody>
      </p:sp>
      <p:sp>
        <p:nvSpPr>
          <p:cNvPr id="17" name="Rectangle 16"/>
          <p:cNvSpPr/>
          <p:nvPr/>
        </p:nvSpPr>
        <p:spPr>
          <a:xfrm>
            <a:off x="11508072" y="1635862"/>
            <a:ext cx="5499772" cy="1431409"/>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Works with one or more pastors or lay leaders in overseeing the church.</a:t>
            </a:r>
          </a:p>
        </p:txBody>
      </p:sp>
      <p:sp>
        <p:nvSpPr>
          <p:cNvPr id="21" name="TextBox 20"/>
          <p:cNvSpPr txBox="1"/>
          <p:nvPr/>
        </p:nvSpPr>
        <p:spPr>
          <a:xfrm>
            <a:off x="9853911" y="1907880"/>
            <a:ext cx="756516" cy="1062157"/>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1</a:t>
            </a:r>
          </a:p>
        </p:txBody>
      </p:sp>
      <p:sp>
        <p:nvSpPr>
          <p:cNvPr id="23" name="Oval 22"/>
          <p:cNvSpPr/>
          <p:nvPr/>
        </p:nvSpPr>
        <p:spPr>
          <a:xfrm>
            <a:off x="10688222" y="1511749"/>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Oval 23"/>
          <p:cNvSpPr/>
          <p:nvPr/>
        </p:nvSpPr>
        <p:spPr>
          <a:xfrm>
            <a:off x="9605830" y="3515708"/>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5" name="Rectangle 24"/>
          <p:cNvSpPr/>
          <p:nvPr/>
        </p:nvSpPr>
        <p:spPr>
          <a:xfrm>
            <a:off x="11508072" y="3342330"/>
            <a:ext cx="5363571" cy="1431409"/>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Typical division of labour may have pastors as shepherds and the Board as managers. </a:t>
            </a:r>
          </a:p>
        </p:txBody>
      </p:sp>
      <p:sp>
        <p:nvSpPr>
          <p:cNvPr id="28" name="TextBox 27"/>
          <p:cNvSpPr txBox="1"/>
          <p:nvPr/>
        </p:nvSpPr>
        <p:spPr>
          <a:xfrm>
            <a:off x="9851560" y="3677887"/>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2</a:t>
            </a:r>
          </a:p>
        </p:txBody>
      </p:sp>
      <p:sp>
        <p:nvSpPr>
          <p:cNvPr id="29" name="Oval 28"/>
          <p:cNvSpPr/>
          <p:nvPr/>
        </p:nvSpPr>
        <p:spPr>
          <a:xfrm>
            <a:off x="10685875" y="3281754"/>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0" name="Oval 29"/>
          <p:cNvSpPr/>
          <p:nvPr/>
        </p:nvSpPr>
        <p:spPr>
          <a:xfrm>
            <a:off x="9605830" y="5255913"/>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1" name="Rectangle 30"/>
          <p:cNvSpPr/>
          <p:nvPr/>
        </p:nvSpPr>
        <p:spPr>
          <a:xfrm>
            <a:off x="11508073" y="5143071"/>
            <a:ext cx="5363570" cy="1431409"/>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Elders may function as the liaison between the Board and ministry leaders.</a:t>
            </a:r>
          </a:p>
        </p:txBody>
      </p:sp>
      <p:sp>
        <p:nvSpPr>
          <p:cNvPr id="32" name="TextBox 31"/>
          <p:cNvSpPr txBox="1"/>
          <p:nvPr/>
        </p:nvSpPr>
        <p:spPr>
          <a:xfrm>
            <a:off x="9851560" y="5418091"/>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3</a:t>
            </a:r>
          </a:p>
        </p:txBody>
      </p:sp>
      <p:sp>
        <p:nvSpPr>
          <p:cNvPr id="33" name="Oval 32"/>
          <p:cNvSpPr/>
          <p:nvPr/>
        </p:nvSpPr>
        <p:spPr>
          <a:xfrm>
            <a:off x="10685875" y="5021962"/>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4" name="Oval 33"/>
          <p:cNvSpPr/>
          <p:nvPr/>
        </p:nvSpPr>
        <p:spPr>
          <a:xfrm>
            <a:off x="9608181" y="6996315"/>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5" name="Rectangle 34"/>
          <p:cNvSpPr/>
          <p:nvPr/>
        </p:nvSpPr>
        <p:spPr>
          <a:xfrm>
            <a:off x="11510416" y="6849539"/>
            <a:ext cx="5363570" cy="1862297"/>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Effective managing boards learn to prioritize and invest time on vision, mission, and values.</a:t>
            </a:r>
          </a:p>
        </p:txBody>
      </p:sp>
      <p:sp>
        <p:nvSpPr>
          <p:cNvPr id="36" name="TextBox 35"/>
          <p:cNvSpPr txBox="1"/>
          <p:nvPr/>
        </p:nvSpPr>
        <p:spPr>
          <a:xfrm>
            <a:off x="9853911" y="7158493"/>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4</a:t>
            </a:r>
          </a:p>
        </p:txBody>
      </p:sp>
      <p:sp>
        <p:nvSpPr>
          <p:cNvPr id="37" name="Oval 36"/>
          <p:cNvSpPr/>
          <p:nvPr/>
        </p:nvSpPr>
        <p:spPr>
          <a:xfrm>
            <a:off x="10688224" y="6762364"/>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Tree>
    <p:extLst>
      <p:ext uri="{BB962C8B-B14F-4D97-AF65-F5344CB8AC3E}">
        <p14:creationId xmlns:p14="http://schemas.microsoft.com/office/powerpoint/2010/main" val="24021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2" grpId="0" animBg="1"/>
      <p:bldP spid="13" grpId="0"/>
      <p:bldP spid="16" grpId="0"/>
      <p:bldP spid="17" grpId="0"/>
      <p:bldP spid="21" grpId="0"/>
      <p:bldP spid="23" grpId="0" animBg="1"/>
      <p:bldP spid="24" grpId="0" animBg="1"/>
      <p:bldP spid="25" grpId="0"/>
      <p:bldP spid="28" grpId="0"/>
      <p:bldP spid="29" grpId="0" animBg="1"/>
      <p:bldP spid="30" grpId="0" animBg="1"/>
      <p:bldP spid="31" grpId="0"/>
      <p:bldP spid="32" grpId="0"/>
      <p:bldP spid="33" grpId="0" animBg="1"/>
      <p:bldP spid="34" grpId="0" animBg="1"/>
      <p:bldP spid="35" grpId="0"/>
      <p:bldP spid="36" grpId="0"/>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588" y="4590243"/>
            <a:ext cx="7629099" cy="2404038"/>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2" name="Oval 21"/>
          <p:cNvSpPr/>
          <p:nvPr/>
        </p:nvSpPr>
        <p:spPr>
          <a:xfrm>
            <a:off x="9731081" y="2438957"/>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TextBox 12"/>
          <p:cNvSpPr txBox="1"/>
          <p:nvPr/>
        </p:nvSpPr>
        <p:spPr>
          <a:xfrm>
            <a:off x="508906" y="1511748"/>
            <a:ext cx="9467905" cy="4570730"/>
          </a:xfrm>
          <a:prstGeom prst="rect">
            <a:avLst/>
          </a:prstGeom>
          <a:noFill/>
        </p:spPr>
        <p:txBody>
          <a:bodyPr wrap="square" lIns="137407" tIns="68703" rIns="137407" bIns="68703" rtlCol="0">
            <a:spAutoFit/>
          </a:bodyPr>
          <a:lstStyle/>
          <a:p>
            <a:pPr algn="ctr"/>
            <a:r>
              <a:rPr lang="en-US" sz="9900" dirty="0">
                <a:solidFill>
                  <a:srgbClr val="000000"/>
                </a:solidFill>
                <a:latin typeface="Raleway" pitchFamily="34" charset="0"/>
                <a:ea typeface="Droid Sans" pitchFamily="34" charset="0"/>
                <a:cs typeface="Droid Sans" pitchFamily="34" charset="0"/>
              </a:rPr>
              <a:t>POLICY</a:t>
            </a:r>
          </a:p>
          <a:p>
            <a:pPr algn="ctr"/>
            <a:r>
              <a:rPr lang="en-US" sz="9900" dirty="0">
                <a:solidFill>
                  <a:srgbClr val="000000"/>
                </a:solidFill>
                <a:latin typeface="Raleway" pitchFamily="34" charset="0"/>
                <a:ea typeface="Droid Sans" pitchFamily="34" charset="0"/>
                <a:cs typeface="Droid Sans" pitchFamily="34" charset="0"/>
              </a:rPr>
              <a:t>GOVERNANCE</a:t>
            </a:r>
            <a:r>
              <a:rPr lang="en-US" sz="6000" baseline="80000" dirty="0">
                <a:solidFill>
                  <a:srgbClr val="000000"/>
                </a:solidFill>
                <a:latin typeface="Raleway" pitchFamily="34" charset="0"/>
                <a:ea typeface="Droid Sans" pitchFamily="34" charset="0"/>
                <a:cs typeface="Droid Sans" pitchFamily="34" charset="0"/>
              </a:rPr>
              <a:t>®</a:t>
            </a:r>
            <a:br>
              <a:rPr lang="en-US" sz="9900" dirty="0">
                <a:solidFill>
                  <a:schemeClr val="bg1"/>
                </a:solidFill>
                <a:latin typeface="Raleway" pitchFamily="34" charset="0"/>
                <a:ea typeface="Droid Sans" pitchFamily="34" charset="0"/>
                <a:cs typeface="Droid Sans" pitchFamily="34" charset="0"/>
              </a:rPr>
            </a:br>
            <a:r>
              <a:rPr lang="en-US" sz="9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p>
        </p:txBody>
      </p:sp>
      <p:sp>
        <p:nvSpPr>
          <p:cNvPr id="16" name="TextBox 15"/>
          <p:cNvSpPr txBox="1"/>
          <p:nvPr/>
        </p:nvSpPr>
        <p:spPr>
          <a:xfrm>
            <a:off x="1230887" y="1746824"/>
            <a:ext cx="1774923" cy="1385422"/>
          </a:xfrm>
          <a:prstGeom prst="rect">
            <a:avLst/>
          </a:prstGeom>
          <a:noFill/>
        </p:spPr>
        <p:txBody>
          <a:bodyPr wrap="square" lIns="137407" tIns="68703" rIns="137407" bIns="68703" rtlCol="0">
            <a:spAutoFit/>
          </a:bodyPr>
          <a:lstStyle/>
          <a:p>
            <a:r>
              <a:rPr lang="en-US" sz="8100" dirty="0">
                <a:solidFill>
                  <a:srgbClr val="2677AE"/>
                </a:solidFill>
                <a:latin typeface="Oswald" pitchFamily="2" charset="0"/>
                <a:ea typeface="Droid Sans" pitchFamily="34" charset="0"/>
                <a:cs typeface="Droid Sans" pitchFamily="34" charset="0"/>
              </a:rPr>
              <a:t>///</a:t>
            </a:r>
          </a:p>
        </p:txBody>
      </p:sp>
      <p:sp>
        <p:nvSpPr>
          <p:cNvPr id="17" name="Rectangle 16"/>
          <p:cNvSpPr/>
          <p:nvPr/>
        </p:nvSpPr>
        <p:spPr>
          <a:xfrm>
            <a:off x="11520298" y="1914899"/>
            <a:ext cx="5194467" cy="2293184"/>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The Board primarily focuses on the ENDS of the church and delegates the MEANS of accomplishing them to the Lead Pastor.</a:t>
            </a:r>
          </a:p>
        </p:txBody>
      </p:sp>
      <p:sp>
        <p:nvSpPr>
          <p:cNvPr id="21" name="TextBox 20"/>
          <p:cNvSpPr txBox="1"/>
          <p:nvPr/>
        </p:nvSpPr>
        <p:spPr>
          <a:xfrm>
            <a:off x="9976812" y="2601136"/>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1</a:t>
            </a:r>
          </a:p>
        </p:txBody>
      </p:sp>
      <p:sp>
        <p:nvSpPr>
          <p:cNvPr id="23" name="Oval 22"/>
          <p:cNvSpPr/>
          <p:nvPr/>
        </p:nvSpPr>
        <p:spPr>
          <a:xfrm>
            <a:off x="10811122" y="2205003"/>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Oval 23"/>
          <p:cNvSpPr/>
          <p:nvPr/>
        </p:nvSpPr>
        <p:spPr>
          <a:xfrm>
            <a:off x="9731084" y="5808416"/>
            <a:ext cx="1247987" cy="1245068"/>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8" name="TextBox 27"/>
          <p:cNvSpPr txBox="1"/>
          <p:nvPr/>
        </p:nvSpPr>
        <p:spPr>
          <a:xfrm>
            <a:off x="9976814" y="5970595"/>
            <a:ext cx="756516" cy="1062078"/>
          </a:xfrm>
          <a:prstGeom prst="rect">
            <a:avLst/>
          </a:prstGeom>
          <a:noFill/>
        </p:spPr>
        <p:txBody>
          <a:bodyPr wrap="square" lIns="137407" tIns="68703" rIns="137407" bIns="68703" rtlCol="0">
            <a:spAutoFit/>
          </a:bodyPr>
          <a:lstStyle/>
          <a:p>
            <a:pPr algn="ctr"/>
            <a:r>
              <a:rPr lang="en-US" sz="60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2</a:t>
            </a:r>
          </a:p>
        </p:txBody>
      </p:sp>
      <p:sp>
        <p:nvSpPr>
          <p:cNvPr id="29" name="Oval 28"/>
          <p:cNvSpPr/>
          <p:nvPr/>
        </p:nvSpPr>
        <p:spPr>
          <a:xfrm>
            <a:off x="10811129" y="5574466"/>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1" name="Rectangle 30"/>
          <p:cNvSpPr/>
          <p:nvPr/>
        </p:nvSpPr>
        <p:spPr>
          <a:xfrm>
            <a:off x="11520298" y="5574466"/>
            <a:ext cx="5363570" cy="1862297"/>
          </a:xfrm>
          <a:prstGeom prst="rect">
            <a:avLst/>
          </a:prstGeom>
        </p:spPr>
        <p:txBody>
          <a:bodyPr wrap="square" lIns="137407" tIns="68703" rIns="137407" bIns="68703">
            <a:spAutoFit/>
          </a:bodyPr>
          <a:lstStyle/>
          <a:p>
            <a:r>
              <a:rPr lang="en-US" sz="2800" dirty="0">
                <a:latin typeface="Open Sans" pitchFamily="34" charset="0"/>
                <a:ea typeface="Open Sans" pitchFamily="34" charset="0"/>
                <a:cs typeface="Open Sans" pitchFamily="34" charset="0"/>
              </a:rPr>
              <a:t>The Board gives oversight to the church through the creation and implementation of policies.</a:t>
            </a:r>
          </a:p>
        </p:txBody>
      </p:sp>
    </p:spTree>
    <p:extLst>
      <p:ext uri="{BB962C8B-B14F-4D97-AF65-F5344CB8AC3E}">
        <p14:creationId xmlns:p14="http://schemas.microsoft.com/office/powerpoint/2010/main" val="15706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2" grpId="0" animBg="1"/>
      <p:bldP spid="13" grpId="0"/>
      <p:bldP spid="16" grpId="0"/>
      <p:bldP spid="17" grpId="0"/>
      <p:bldP spid="21" grpId="0"/>
      <p:bldP spid="23" grpId="0" animBg="1"/>
      <p:bldP spid="24" grpId="0" animBg="1"/>
      <p:bldP spid="28" grpId="0"/>
      <p:bldP spid="29" grpId="0" animBg="1"/>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671662" y="6585668"/>
            <a:ext cx="4936723" cy="1062078"/>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MINISTRY PROTECTION (EXECUTIVE LIMITATIONS)</a:t>
            </a:r>
          </a:p>
        </p:txBody>
      </p:sp>
      <p:sp>
        <p:nvSpPr>
          <p:cNvPr id="14" name="TextBox 13"/>
          <p:cNvSpPr txBox="1"/>
          <p:nvPr/>
        </p:nvSpPr>
        <p:spPr>
          <a:xfrm>
            <a:off x="5984626" y="1122557"/>
            <a:ext cx="8143315" cy="1492965"/>
          </a:xfrm>
          <a:prstGeom prst="rect">
            <a:avLst/>
          </a:prstGeom>
          <a:noFill/>
        </p:spPr>
        <p:txBody>
          <a:bodyPr wrap="square" lIns="137407" tIns="68703" rIns="137407" bIns="68703" rtlCol="0">
            <a:spAutoFit/>
          </a:bodyPr>
          <a:lstStyle/>
          <a:p>
            <a:pPr algn="ctr"/>
            <a:r>
              <a:rPr lang="en-US" sz="8800" dirty="0">
                <a:latin typeface="Raleway" pitchFamily="34" charset="0"/>
                <a:ea typeface="Droid Sans" pitchFamily="34" charset="0"/>
                <a:cs typeface="Droid Sans" pitchFamily="34" charset="0"/>
              </a:rPr>
              <a:t>POLICY TYPES</a:t>
            </a:r>
          </a:p>
        </p:txBody>
      </p:sp>
      <p:sp>
        <p:nvSpPr>
          <p:cNvPr id="35" name="TextBox 34"/>
          <p:cNvSpPr txBox="1"/>
          <p:nvPr/>
        </p:nvSpPr>
        <p:spPr>
          <a:xfrm>
            <a:off x="3671661" y="4113616"/>
            <a:ext cx="3585196" cy="600413"/>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ENDS</a:t>
            </a:r>
          </a:p>
        </p:txBody>
      </p:sp>
      <p:sp>
        <p:nvSpPr>
          <p:cNvPr id="42" name="TextBox 41"/>
          <p:cNvSpPr txBox="1"/>
          <p:nvPr/>
        </p:nvSpPr>
        <p:spPr>
          <a:xfrm>
            <a:off x="11570334" y="6617345"/>
            <a:ext cx="4426433" cy="1062078"/>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BOARD – LEAD PASTOR RELATIONSHIP</a:t>
            </a:r>
          </a:p>
        </p:txBody>
      </p:sp>
      <p:sp>
        <p:nvSpPr>
          <p:cNvPr id="47" name="TextBox 46"/>
          <p:cNvSpPr txBox="1"/>
          <p:nvPr/>
        </p:nvSpPr>
        <p:spPr>
          <a:xfrm>
            <a:off x="11570334" y="4118370"/>
            <a:ext cx="4549263" cy="600413"/>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GOVERNANCE PROCESS</a:t>
            </a:r>
          </a:p>
        </p:txBody>
      </p:sp>
      <p:sp>
        <p:nvSpPr>
          <p:cNvPr id="49" name="TextBox 48"/>
          <p:cNvSpPr txBox="1"/>
          <p:nvPr/>
        </p:nvSpPr>
        <p:spPr>
          <a:xfrm>
            <a:off x="1576082" y="1265977"/>
            <a:ext cx="4398124" cy="1385422"/>
          </a:xfrm>
          <a:prstGeom prst="rect">
            <a:avLst/>
          </a:prstGeom>
          <a:noFill/>
        </p:spPr>
        <p:txBody>
          <a:bodyPr wrap="square" lIns="137407" tIns="68703" rIns="137407" bIns="68703" rtlCol="0">
            <a:spAutoFit/>
          </a:bodyPr>
          <a:lstStyle/>
          <a:p>
            <a:r>
              <a:rPr lang="en-US" sz="8100" dirty="0">
                <a:solidFill>
                  <a:srgbClr val="2677AE"/>
                </a:solidFill>
                <a:latin typeface="Oswald" pitchFamily="2" charset="0"/>
                <a:ea typeface="Droid Sans" pitchFamily="34" charset="0"/>
                <a:cs typeface="Droid Sans" pitchFamily="34" charset="0"/>
              </a:rPr>
              <a:t>/////////</a:t>
            </a:r>
          </a:p>
        </p:txBody>
      </p:sp>
      <p:sp>
        <p:nvSpPr>
          <p:cNvPr id="50" name="Block Arc 49"/>
          <p:cNvSpPr/>
          <p:nvPr/>
        </p:nvSpPr>
        <p:spPr>
          <a:xfrm rot="16200000">
            <a:off x="1578533" y="6091036"/>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1" name="Block Arc 50"/>
          <p:cNvSpPr/>
          <p:nvPr/>
        </p:nvSpPr>
        <p:spPr>
          <a:xfrm rot="16200000">
            <a:off x="1578534" y="3435047"/>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2" name="Block Arc 51"/>
          <p:cNvSpPr/>
          <p:nvPr/>
        </p:nvSpPr>
        <p:spPr>
          <a:xfrm rot="16200000">
            <a:off x="9000527" y="3435044"/>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4" name="Block Arc 53"/>
          <p:cNvSpPr/>
          <p:nvPr/>
        </p:nvSpPr>
        <p:spPr>
          <a:xfrm rot="16200000">
            <a:off x="9010943" y="6068919"/>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pic>
        <p:nvPicPr>
          <p:cNvPr id="16" name="Picture 2" descr="G:\Elder Training\Icons\Governance\telesco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480" y="4106614"/>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Elder Training\Icons\Governance\transit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481" y="6821809"/>
            <a:ext cx="908721" cy="65314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Elder Training\Icons\Governance\programm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5676" y="4113620"/>
            <a:ext cx="757614" cy="7220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Elder Training\Icons\Governance\users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483" y="6585670"/>
            <a:ext cx="10160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242"/>
                                        </p:tgtEl>
                                        <p:attrNameLst>
                                          <p:attrName>style.visibility</p:attrName>
                                        </p:attrNameLst>
                                      </p:cBhvr>
                                      <p:to>
                                        <p:strVal val="visible"/>
                                      </p:to>
                                    </p:set>
                                    <p:animEffect transition="in" filter="fade">
                                      <p:cBhvr>
                                        <p:cTn id="58" dur="1000"/>
                                        <p:tgtEl>
                                          <p:spTgt spid="10242"/>
                                        </p:tgtEl>
                                      </p:cBhvr>
                                    </p:animEffect>
                                    <p:anim calcmode="lin" valueType="num">
                                      <p:cBhvr>
                                        <p:cTn id="59" dur="1000" fill="hold"/>
                                        <p:tgtEl>
                                          <p:spTgt spid="10242"/>
                                        </p:tgtEl>
                                        <p:attrNameLst>
                                          <p:attrName>ppt_x</p:attrName>
                                        </p:attrNameLst>
                                      </p:cBhvr>
                                      <p:tavLst>
                                        <p:tav tm="0">
                                          <p:val>
                                            <p:strVal val="#ppt_x"/>
                                          </p:val>
                                        </p:tav>
                                        <p:tav tm="100000">
                                          <p:val>
                                            <p:strVal val="#ppt_x"/>
                                          </p:val>
                                        </p:tav>
                                      </p:tavLst>
                                    </p:anim>
                                    <p:anim calcmode="lin" valueType="num">
                                      <p:cBhvr>
                                        <p:cTn id="60" dur="1000" fill="hold"/>
                                        <p:tgtEl>
                                          <p:spTgt spid="1024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243"/>
                                        </p:tgtEl>
                                        <p:attrNameLst>
                                          <p:attrName>style.visibility</p:attrName>
                                        </p:attrNameLst>
                                      </p:cBhvr>
                                      <p:to>
                                        <p:strVal val="visible"/>
                                      </p:to>
                                    </p:set>
                                    <p:animEffect transition="in" filter="fade">
                                      <p:cBhvr>
                                        <p:cTn id="63" dur="1000"/>
                                        <p:tgtEl>
                                          <p:spTgt spid="10243"/>
                                        </p:tgtEl>
                                      </p:cBhvr>
                                    </p:animEffect>
                                    <p:anim calcmode="lin" valueType="num">
                                      <p:cBhvr>
                                        <p:cTn id="64" dur="1000" fill="hold"/>
                                        <p:tgtEl>
                                          <p:spTgt spid="10243"/>
                                        </p:tgtEl>
                                        <p:attrNameLst>
                                          <p:attrName>ppt_x</p:attrName>
                                        </p:attrNameLst>
                                      </p:cBhvr>
                                      <p:tavLst>
                                        <p:tav tm="0">
                                          <p:val>
                                            <p:strVal val="#ppt_x"/>
                                          </p:val>
                                        </p:tav>
                                        <p:tav tm="100000">
                                          <p:val>
                                            <p:strVal val="#ppt_x"/>
                                          </p:val>
                                        </p:tav>
                                      </p:tavLst>
                                    </p:anim>
                                    <p:anim calcmode="lin" valueType="num">
                                      <p:cBhvr>
                                        <p:cTn id="65" dur="1000" fill="hold"/>
                                        <p:tgtEl>
                                          <p:spTgt spid="1024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0244"/>
                                        </p:tgtEl>
                                        <p:attrNameLst>
                                          <p:attrName>style.visibility</p:attrName>
                                        </p:attrNameLst>
                                      </p:cBhvr>
                                      <p:to>
                                        <p:strVal val="visible"/>
                                      </p:to>
                                    </p:set>
                                    <p:animEffect transition="in" filter="fade">
                                      <p:cBhvr>
                                        <p:cTn id="68" dur="1000"/>
                                        <p:tgtEl>
                                          <p:spTgt spid="10244"/>
                                        </p:tgtEl>
                                      </p:cBhvr>
                                    </p:animEffect>
                                    <p:anim calcmode="lin" valueType="num">
                                      <p:cBhvr>
                                        <p:cTn id="69" dur="1000" fill="hold"/>
                                        <p:tgtEl>
                                          <p:spTgt spid="10244"/>
                                        </p:tgtEl>
                                        <p:attrNameLst>
                                          <p:attrName>ppt_x</p:attrName>
                                        </p:attrNameLst>
                                      </p:cBhvr>
                                      <p:tavLst>
                                        <p:tav tm="0">
                                          <p:val>
                                            <p:strVal val="#ppt_x"/>
                                          </p:val>
                                        </p:tav>
                                        <p:tav tm="100000">
                                          <p:val>
                                            <p:strVal val="#ppt_x"/>
                                          </p:val>
                                        </p:tav>
                                      </p:tavLst>
                                    </p:anim>
                                    <p:anim calcmode="lin" valueType="num">
                                      <p:cBhvr>
                                        <p:cTn id="70"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35" grpId="0"/>
      <p:bldP spid="42" grpId="0"/>
      <p:bldP spid="47" grpId="0"/>
      <p:bldP spid="49" grpId="0"/>
      <p:bldP spid="50" grpId="0" animBg="1"/>
      <p:bldP spid="51" grpId="0" animBg="1"/>
      <p:bldP spid="52"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a:xfrm>
            <a:off x="1603438" y="757370"/>
            <a:ext cx="9957805" cy="1662864"/>
          </a:xfrm>
          <a:prstGeom prst="parallelogram">
            <a:avLst>
              <a:gd name="adj" fmla="val 2551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9" name="TextBox 8"/>
          <p:cNvSpPr txBox="1"/>
          <p:nvPr/>
        </p:nvSpPr>
        <p:spPr>
          <a:xfrm>
            <a:off x="1991026" y="750465"/>
            <a:ext cx="13867041" cy="3185736"/>
          </a:xfrm>
          <a:prstGeom prst="rect">
            <a:avLst/>
          </a:prstGeom>
          <a:noFill/>
        </p:spPr>
        <p:txBody>
          <a:bodyPr wrap="square" lIns="137407" tIns="68703" rIns="137407" bIns="68703" rtlCol="0">
            <a:spAutoFit/>
          </a:bodyPr>
          <a:lstStyle/>
          <a:p>
            <a:r>
              <a:rPr lang="en-US" sz="99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SUGGESTIONS</a:t>
            </a:r>
          </a:p>
          <a:p>
            <a:pPr algn="r"/>
            <a:r>
              <a:rPr lang="en-US" sz="9900" dirty="0">
                <a:solidFill>
                  <a:srgbClr val="000000"/>
                </a:solidFill>
                <a:latin typeface="Raleway" pitchFamily="34" charset="0"/>
                <a:ea typeface="Droid Sans" pitchFamily="34" charset="0"/>
                <a:cs typeface="Droid Sans" pitchFamily="34" charset="0"/>
              </a:rPr>
              <a:t>FOR BOARDS</a:t>
            </a:r>
          </a:p>
        </p:txBody>
      </p:sp>
      <p:sp>
        <p:nvSpPr>
          <p:cNvPr id="36" name="Rectangle 35"/>
          <p:cNvSpPr/>
          <p:nvPr/>
        </p:nvSpPr>
        <p:spPr>
          <a:xfrm>
            <a:off x="12472330" y="1502265"/>
            <a:ext cx="3055691" cy="881131"/>
          </a:xfrm>
          <a:prstGeom prst="rect">
            <a:avLst/>
          </a:prstGeom>
        </p:spPr>
        <p:txBody>
          <a:bodyPr wrap="square" lIns="137407" tIns="68703" rIns="137407" bIns="68703">
            <a:spAutoFit/>
          </a:bodyPr>
          <a:lstStyle/>
          <a:p>
            <a:pPr algn="ctr">
              <a:lnSpc>
                <a:spcPct val="150000"/>
              </a:lnSpc>
            </a:pPr>
            <a:r>
              <a:rPr lang="en-US" sz="3600" b="1" dirty="0">
                <a:solidFill>
                  <a:schemeClr val="bg1"/>
                </a:solidFill>
                <a:latin typeface="Open Sans" pitchFamily="34" charset="0"/>
                <a:ea typeface="Open Sans" pitchFamily="34" charset="0"/>
                <a:cs typeface="Open Sans" pitchFamily="34" charset="0"/>
              </a:rPr>
              <a:t>+ $195k.</a:t>
            </a:r>
          </a:p>
        </p:txBody>
      </p:sp>
      <p:grpSp>
        <p:nvGrpSpPr>
          <p:cNvPr id="6" name="Group 5">
            <a:extLst>
              <a:ext uri="{FF2B5EF4-FFF2-40B4-BE49-F238E27FC236}">
                <a16:creationId xmlns:a16="http://schemas.microsoft.com/office/drawing/2014/main" id="{2D4C2CF1-D5B5-C4DF-0AC3-013D62E05FE2}"/>
              </a:ext>
            </a:extLst>
          </p:cNvPr>
          <p:cNvGrpSpPr/>
          <p:nvPr/>
        </p:nvGrpSpPr>
        <p:grpSpPr>
          <a:xfrm>
            <a:off x="2075701" y="4482910"/>
            <a:ext cx="14142948" cy="1081377"/>
            <a:chOff x="2069788" y="4744184"/>
            <a:chExt cx="14142948" cy="1081377"/>
          </a:xfrm>
        </p:grpSpPr>
        <p:pic>
          <p:nvPicPr>
            <p:cNvPr id="11266" name="Picture 2" descr="G:\Elder Training\Icons\Governance\three1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9788" y="4744184"/>
              <a:ext cx="1081377" cy="1081377"/>
            </a:xfrm>
            <a:prstGeom prst="rect">
              <a:avLst/>
            </a:prstGeom>
            <a:noFill/>
            <a:effectLst>
              <a:innerShdw blurRad="1270000" dist="2540000">
                <a:srgbClr val="848388"/>
              </a:innerShdw>
            </a:effectLst>
            <a:extLst>
              <a:ext uri="{909E8E84-426E-40DD-AFC4-6F175D3DCCD1}">
                <a14:hiddenFill xmlns:a14="http://schemas.microsoft.com/office/drawing/2010/main">
                  <a:solidFill>
                    <a:srgbClr val="FFFFFF"/>
                  </a:solidFill>
                </a14:hiddenFill>
              </a:ext>
            </a:extLst>
          </p:spPr>
        </p:pic>
        <p:pic>
          <p:nvPicPr>
            <p:cNvPr id="11273" name="Picture 9" descr="G:\Elder Training\Icons\Governance\thumb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547" y="4882502"/>
              <a:ext cx="897056" cy="943059"/>
            </a:xfrm>
            <a:prstGeom prst="rect">
              <a:avLst/>
            </a:prstGeom>
            <a:noFill/>
            <a:effectLst>
              <a:innerShdw blurRad="1270000" dist="2540000">
                <a:srgbClr val="88BDE7"/>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847" y="4909411"/>
              <a:ext cx="706429" cy="916150"/>
            </a:xfrm>
            <a:prstGeom prst="rect">
              <a:avLst/>
            </a:prstGeom>
            <a:effectLst>
              <a:innerShdw blurRad="1270000" dist="2540000">
                <a:srgbClr val="1D5C87"/>
              </a:inn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55009" y="4767834"/>
              <a:ext cx="1057727" cy="1057727"/>
            </a:xfrm>
            <a:prstGeom prst="rect">
              <a:avLst/>
            </a:prstGeom>
            <a:effectLst>
              <a:innerShdw blurRad="1270000" dist="2540000" dir="21540000">
                <a:srgbClr val="2677AE"/>
              </a:innerShdw>
            </a:effectLst>
          </p:spPr>
        </p:pic>
      </p:grpSp>
      <p:grpSp>
        <p:nvGrpSpPr>
          <p:cNvPr id="5" name="Group 4">
            <a:extLst>
              <a:ext uri="{FF2B5EF4-FFF2-40B4-BE49-F238E27FC236}">
                <a16:creationId xmlns:a16="http://schemas.microsoft.com/office/drawing/2014/main" id="{CAB0CD20-4662-C1A1-3D82-8FD34DF9976B}"/>
              </a:ext>
            </a:extLst>
          </p:cNvPr>
          <p:cNvGrpSpPr/>
          <p:nvPr/>
        </p:nvGrpSpPr>
        <p:grpSpPr>
          <a:xfrm>
            <a:off x="1056662" y="5998877"/>
            <a:ext cx="16181026" cy="1985407"/>
            <a:chOff x="1056662" y="5998877"/>
            <a:chExt cx="16181026" cy="1985407"/>
          </a:xfrm>
        </p:grpSpPr>
        <p:sp>
          <p:nvSpPr>
            <p:cNvPr id="21" name="TextBox 20"/>
            <p:cNvSpPr txBox="1"/>
            <p:nvPr/>
          </p:nvSpPr>
          <p:spPr>
            <a:xfrm>
              <a:off x="5414461" y="5998877"/>
              <a:ext cx="3107630" cy="1985407"/>
            </a:xfrm>
            <a:prstGeom prst="rect">
              <a:avLst/>
            </a:prstGeom>
            <a:noFill/>
          </p:spPr>
          <p:txBody>
            <a:bodyPr wrap="square" lIns="137407" tIns="68703" rIns="137407" bIns="68703" rtlCol="0">
              <a:spAutoFit/>
            </a:bodyPr>
            <a:lstStyle/>
            <a:p>
              <a:pPr algn="ctr"/>
              <a:r>
                <a:rPr lang="en-US" sz="3000" dirty="0">
                  <a:latin typeface="Open Sans" pitchFamily="34" charset="0"/>
                  <a:ea typeface="Open Sans" pitchFamily="34" charset="0"/>
                  <a:cs typeface="Open Sans" pitchFamily="34" charset="0"/>
                </a:rPr>
                <a:t>BECOME STUDENTS</a:t>
              </a:r>
            </a:p>
            <a:p>
              <a:pPr algn="ctr"/>
              <a:r>
                <a:rPr lang="en-US" sz="3000" dirty="0">
                  <a:latin typeface="Open Sans" pitchFamily="34" charset="0"/>
                  <a:ea typeface="Open Sans" pitchFamily="34" charset="0"/>
                  <a:cs typeface="Open Sans" pitchFamily="34" charset="0"/>
                </a:rPr>
                <a:t>OF BOARD GOVERNANCE</a:t>
              </a:r>
              <a:endParaRPr lang="en-US" sz="3000" baseline="50000" dirty="0">
                <a:latin typeface="Open Sans" pitchFamily="34" charset="0"/>
                <a:ea typeface="Open Sans" pitchFamily="34" charset="0"/>
                <a:cs typeface="Open Sans" pitchFamily="34" charset="0"/>
              </a:endParaRPr>
            </a:p>
          </p:txBody>
        </p:sp>
        <p:sp>
          <p:nvSpPr>
            <p:cNvPr id="23" name="TextBox 22"/>
            <p:cNvSpPr txBox="1"/>
            <p:nvPr/>
          </p:nvSpPr>
          <p:spPr>
            <a:xfrm>
              <a:off x="1056662" y="5998877"/>
              <a:ext cx="3107630" cy="1523742"/>
            </a:xfrm>
            <a:prstGeom prst="rect">
              <a:avLst/>
            </a:prstGeom>
            <a:noFill/>
          </p:spPr>
          <p:txBody>
            <a:bodyPr wrap="square" lIns="137407" tIns="68703" rIns="137407" bIns="68703" rtlCol="0">
              <a:spAutoFit/>
            </a:bodyPr>
            <a:lstStyle/>
            <a:p>
              <a:pPr algn="ctr"/>
              <a:r>
                <a:rPr lang="en-US" sz="3000" dirty="0">
                  <a:latin typeface="Open Sans" pitchFamily="34" charset="0"/>
                  <a:ea typeface="Open Sans" pitchFamily="34" charset="0"/>
                  <a:cs typeface="Open Sans" pitchFamily="34" charset="0"/>
                </a:rPr>
                <a:t>RECOGNIZE YOUR CURRENT BOARD TYPE</a:t>
              </a:r>
            </a:p>
          </p:txBody>
        </p:sp>
        <p:sp>
          <p:nvSpPr>
            <p:cNvPr id="25" name="TextBox 24"/>
            <p:cNvSpPr txBox="1"/>
            <p:nvPr/>
          </p:nvSpPr>
          <p:spPr>
            <a:xfrm>
              <a:off x="9772260" y="5998877"/>
              <a:ext cx="3107630" cy="1985407"/>
            </a:xfrm>
            <a:prstGeom prst="rect">
              <a:avLst/>
            </a:prstGeom>
            <a:noFill/>
          </p:spPr>
          <p:txBody>
            <a:bodyPr wrap="square" lIns="137407" tIns="68703" rIns="137407" bIns="68703" rtlCol="0">
              <a:spAutoFit/>
            </a:bodyPr>
            <a:lstStyle/>
            <a:p>
              <a:pPr algn="ctr"/>
              <a:r>
                <a:rPr lang="en-US" sz="3000" dirty="0">
                  <a:latin typeface="Open Sans" pitchFamily="34" charset="0"/>
                  <a:ea typeface="Open Sans" pitchFamily="34" charset="0"/>
                  <a:cs typeface="Open Sans" pitchFamily="34" charset="0"/>
                </a:rPr>
                <a:t>IDENTIFY &amp; ESTABLISH BEST PRACTICES</a:t>
              </a:r>
            </a:p>
          </p:txBody>
        </p:sp>
        <p:sp>
          <p:nvSpPr>
            <p:cNvPr id="12" name="TextBox 11"/>
            <p:cNvSpPr txBox="1"/>
            <p:nvPr/>
          </p:nvSpPr>
          <p:spPr>
            <a:xfrm>
              <a:off x="14130058" y="5998877"/>
              <a:ext cx="3107630" cy="1523742"/>
            </a:xfrm>
            <a:prstGeom prst="rect">
              <a:avLst/>
            </a:prstGeom>
            <a:noFill/>
          </p:spPr>
          <p:txBody>
            <a:bodyPr wrap="square" lIns="137407" tIns="68703" rIns="137407" bIns="68703" rtlCol="0">
              <a:spAutoFit/>
            </a:bodyPr>
            <a:lstStyle/>
            <a:p>
              <a:pPr algn="ctr"/>
              <a:r>
                <a:rPr lang="en-US" sz="3000" dirty="0">
                  <a:latin typeface="Open Sans" pitchFamily="34" charset="0"/>
                  <a:ea typeface="Open Sans" pitchFamily="34" charset="0"/>
                  <a:cs typeface="Open Sans" pitchFamily="34" charset="0"/>
                </a:rPr>
                <a:t>SECURE COACHING IF NEEDED</a:t>
              </a:r>
            </a:p>
          </p:txBody>
        </p:sp>
      </p:grpSp>
    </p:spTree>
    <p:extLst>
      <p:ext uri="{BB962C8B-B14F-4D97-AF65-F5344CB8AC3E}">
        <p14:creationId xmlns:p14="http://schemas.microsoft.com/office/powerpoint/2010/main" val="252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p:cNvSpPr/>
          <p:nvPr/>
        </p:nvSpPr>
        <p:spPr>
          <a:xfrm>
            <a:off x="1560747" y="4621795"/>
            <a:ext cx="15172857" cy="1046585"/>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2857181" y="2311600"/>
            <a:ext cx="12579988"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From your perspective, what model does your Board function with?</a:t>
            </a:r>
          </a:p>
        </p:txBody>
      </p:sp>
      <p:sp>
        <p:nvSpPr>
          <p:cNvPr id="17" name="TextBox 16"/>
          <p:cNvSpPr txBox="1"/>
          <p:nvPr/>
        </p:nvSpPr>
        <p:spPr>
          <a:xfrm>
            <a:off x="1904849" y="5993168"/>
            <a:ext cx="14484652"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How effective is this model in your </a:t>
            </a:r>
          </a:p>
          <a:p>
            <a:pPr lvl="0" algn="ctr"/>
            <a:r>
              <a:rPr lang="en-US" sz="6000" dirty="0">
                <a:solidFill>
                  <a:prstClr val="black"/>
                </a:solidFill>
                <a:latin typeface="Oswald" pitchFamily="2" charset="0"/>
                <a:ea typeface="Open Sans" pitchFamily="34" charset="0"/>
                <a:cs typeface="Open Sans" pitchFamily="34" charset="0"/>
              </a:rPr>
              <a:t>church setting?</a:t>
            </a:r>
          </a:p>
        </p:txBody>
      </p:sp>
    </p:spTree>
    <p:extLst>
      <p:ext uri="{BB962C8B-B14F-4D97-AF65-F5344CB8AC3E}">
        <p14:creationId xmlns:p14="http://schemas.microsoft.com/office/powerpoint/2010/main" val="35482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p:cNvSpPr/>
          <p:nvPr/>
        </p:nvSpPr>
        <p:spPr>
          <a:xfrm>
            <a:off x="1560747" y="4621795"/>
            <a:ext cx="15172857" cy="1046585"/>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3478451" y="2494701"/>
            <a:ext cx="11337447" cy="1062078"/>
          </a:xfrm>
          <a:prstGeom prst="rect">
            <a:avLst/>
          </a:prstGeom>
          <a:noFill/>
        </p:spPr>
        <p:txBody>
          <a:bodyPr wrap="square" lIns="137407" tIns="68703" rIns="137407" bIns="68703" rtlCol="0">
            <a:spAutoFit/>
          </a:bodyPr>
          <a:lstStyle/>
          <a:p>
            <a:pPr lvl="0"/>
            <a:r>
              <a:rPr lang="en-US" sz="6000" dirty="0">
                <a:solidFill>
                  <a:prstClr val="black"/>
                </a:solidFill>
                <a:latin typeface="Oswald" pitchFamily="2" charset="0"/>
                <a:ea typeface="Open Sans" pitchFamily="34" charset="0"/>
                <a:cs typeface="Open Sans" pitchFamily="34" charset="0"/>
              </a:rPr>
              <a:t>Do you see yourself as a shepherd?</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
        <p:nvSpPr>
          <p:cNvPr id="17" name="TextBox 16"/>
          <p:cNvSpPr txBox="1"/>
          <p:nvPr/>
        </p:nvSpPr>
        <p:spPr>
          <a:xfrm>
            <a:off x="1904848" y="6733396"/>
            <a:ext cx="14484652"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How does your understanding of a shepherd</a:t>
            </a:r>
          </a:p>
          <a:p>
            <a:pPr lvl="0" algn="ctr"/>
            <a:r>
              <a:rPr lang="en-US" sz="6000" dirty="0">
                <a:solidFill>
                  <a:prstClr val="black"/>
                </a:solidFill>
                <a:latin typeface="Oswald" pitchFamily="2" charset="0"/>
                <a:ea typeface="Open Sans" pitchFamily="34" charset="0"/>
                <a:cs typeface="Open Sans" pitchFamily="34" charset="0"/>
              </a:rPr>
              <a:t>and an elder intersect?</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Tree>
    <p:extLst>
      <p:ext uri="{BB962C8B-B14F-4D97-AF65-F5344CB8AC3E}">
        <p14:creationId xmlns:p14="http://schemas.microsoft.com/office/powerpoint/2010/main" val="19033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EFFECTIVE GOVERNANCE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SIX FOCUS AREAS </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ENDS OVER MEANS</a:t>
            </a:r>
          </a:p>
        </p:txBody>
      </p:sp>
      <p:sp>
        <p:nvSpPr>
          <p:cNvPr id="35" name="TextBox 34"/>
          <p:cNvSpPr txBox="1"/>
          <p:nvPr/>
        </p:nvSpPr>
        <p:spPr>
          <a:xfrm>
            <a:off x="3103795" y="1770162"/>
            <a:ext cx="3585196"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3727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434" y="2811623"/>
            <a:ext cx="15439071" cy="2447072"/>
          </a:xfrm>
          <a:prstGeom prst="rect">
            <a:avLst/>
          </a:prstGeom>
        </p:spPr>
        <p:txBody>
          <a:bodyPr wrap="square" lIns="137407" tIns="68703" rIns="137407" bIns="68703">
            <a:spAutoFit/>
          </a:bodyPr>
          <a:lstStyle/>
          <a:p>
            <a:pPr lvl="0"/>
            <a:r>
              <a:rPr lang="en-US" sz="4800" dirty="0">
                <a:latin typeface="Open Sans" pitchFamily="34" charset="0"/>
                <a:ea typeface="Open Sans" pitchFamily="34" charset="0"/>
                <a:cs typeface="Open Sans" pitchFamily="34" charset="0"/>
              </a:rPr>
              <a:t>What do we believe the Lord wants us to accomplish? </a:t>
            </a:r>
            <a:r>
              <a:rPr lang="en-US" sz="4800" dirty="0">
                <a:solidFill>
                  <a:prstClr val="black"/>
                </a:solidFill>
                <a:latin typeface="Open Sans" pitchFamily="34" charset="0"/>
                <a:ea typeface="Open Sans" pitchFamily="34" charset="0"/>
                <a:cs typeface="Open Sans" pitchFamily="34" charset="0"/>
              </a:rPr>
              <a:t>What does he have us here to do?</a:t>
            </a:r>
            <a:endParaRPr lang="en-US" sz="6000" dirty="0">
              <a:solidFill>
                <a:prstClr val="black"/>
              </a:solidFill>
              <a:latin typeface="Open Sans" pitchFamily="34" charset="0"/>
              <a:ea typeface="Open Sans" pitchFamily="34" charset="0"/>
              <a:cs typeface="Open Sans" pitchFamily="34" charset="0"/>
            </a:endParaRPr>
          </a:p>
          <a:p>
            <a:endParaRPr lang="en-US" sz="5400" dirty="0">
              <a:latin typeface="Open Sans" pitchFamily="34" charset="0"/>
              <a:ea typeface="Open Sans" pitchFamily="34" charset="0"/>
              <a:cs typeface="Open Sans" pitchFamily="34" charset="0"/>
            </a:endParaRPr>
          </a:p>
        </p:txBody>
      </p:sp>
      <p:sp>
        <p:nvSpPr>
          <p:cNvPr id="16" name="Parallelogram 15"/>
          <p:cNvSpPr/>
          <p:nvPr/>
        </p:nvSpPr>
        <p:spPr>
          <a:xfrm>
            <a:off x="5822692" y="4769420"/>
            <a:ext cx="2674961" cy="1363609"/>
          </a:xfrm>
          <a:prstGeom prst="parallelogram">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3" name="TextBox 22"/>
          <p:cNvSpPr txBox="1"/>
          <p:nvPr/>
        </p:nvSpPr>
        <p:spPr>
          <a:xfrm>
            <a:off x="3509064" y="1204530"/>
            <a:ext cx="13797886" cy="1369854"/>
          </a:xfrm>
          <a:prstGeom prst="rect">
            <a:avLst/>
          </a:prstGeom>
          <a:noFill/>
        </p:spPr>
        <p:txBody>
          <a:bodyPr wrap="square" lIns="137407" tIns="68703" rIns="137407" bIns="68703" rtlCol="0">
            <a:spAutoFit/>
          </a:bodyPr>
          <a:lstStyle/>
          <a:p>
            <a:r>
              <a:rPr lang="en-US" sz="8000" dirty="0">
                <a:solidFill>
                  <a:srgbClr val="000000"/>
                </a:solidFill>
                <a:latin typeface="Oswald" pitchFamily="2" charset="0"/>
                <a:ea typeface="Droid Sans" pitchFamily="34" charset="0"/>
                <a:cs typeface="Droid Sans" pitchFamily="34" charset="0"/>
              </a:rPr>
              <a:t>ENDS ASKS THE QUESTIONS…</a:t>
            </a:r>
            <a:endParaRPr lang="en-US" sz="8000" dirty="0">
              <a:solidFill>
                <a:schemeClr val="bg1"/>
              </a:solidFill>
              <a:latin typeface="Oswald" pitchFamily="2" charset="0"/>
              <a:ea typeface="Droid Sans" pitchFamily="34" charset="0"/>
              <a:cs typeface="Droid Sans" pitchFamily="34" charset="0"/>
            </a:endParaRPr>
          </a:p>
        </p:txBody>
      </p:sp>
      <p:sp>
        <p:nvSpPr>
          <p:cNvPr id="14" name="TextBox 13"/>
          <p:cNvSpPr txBox="1"/>
          <p:nvPr/>
        </p:nvSpPr>
        <p:spPr>
          <a:xfrm>
            <a:off x="916988" y="789032"/>
            <a:ext cx="3015154" cy="2354739"/>
          </a:xfrm>
          <a:prstGeom prst="rect">
            <a:avLst/>
          </a:prstGeom>
          <a:noFill/>
        </p:spPr>
        <p:txBody>
          <a:bodyPr wrap="square" lIns="137407" tIns="68703" rIns="137407" bIns="68703" rtlCol="0">
            <a:spAutoFit/>
          </a:bodyPr>
          <a:lstStyle/>
          <a:p>
            <a:r>
              <a:rPr lang="en-US" sz="14400" dirty="0">
                <a:solidFill>
                  <a:srgbClr val="2677AE"/>
                </a:solidFill>
                <a:latin typeface="Oswald" pitchFamily="2" charset="0"/>
                <a:ea typeface="Droid Sans" pitchFamily="34" charset="0"/>
                <a:cs typeface="Droid Sans" pitchFamily="34" charset="0"/>
              </a:rPr>
              <a:t>///</a:t>
            </a:r>
            <a:endParaRPr lang="en-US" sz="17300" dirty="0">
              <a:solidFill>
                <a:srgbClr val="2677AE"/>
              </a:solidFill>
              <a:latin typeface="Oswald" pitchFamily="2" charset="0"/>
              <a:ea typeface="Droid Sans" pitchFamily="34" charset="0"/>
              <a:cs typeface="Droid Sans" pitchFamily="34" charset="0"/>
            </a:endParaRPr>
          </a:p>
        </p:txBody>
      </p:sp>
      <p:sp>
        <p:nvSpPr>
          <p:cNvPr id="8" name="Oval 7"/>
          <p:cNvSpPr/>
          <p:nvPr/>
        </p:nvSpPr>
        <p:spPr>
          <a:xfrm>
            <a:off x="9936230" y="7698163"/>
            <a:ext cx="712789" cy="711122"/>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effectLst>
                <a:outerShdw blurRad="38100" dist="38100" dir="2700000" algn="tl">
                  <a:srgbClr val="000000">
                    <a:alpha val="43137"/>
                  </a:srgbClr>
                </a:outerShdw>
              </a:effectLst>
            </a:endParaRPr>
          </a:p>
        </p:txBody>
      </p:sp>
      <p:sp>
        <p:nvSpPr>
          <p:cNvPr id="9" name="Oval 8"/>
          <p:cNvSpPr/>
          <p:nvPr/>
        </p:nvSpPr>
        <p:spPr>
          <a:xfrm>
            <a:off x="9936230" y="6435558"/>
            <a:ext cx="712789" cy="711122"/>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effectLst>
                <a:outerShdw blurRad="38100" dist="38100" dir="2700000" algn="tl">
                  <a:srgbClr val="000000">
                    <a:alpha val="43137"/>
                  </a:srgbClr>
                </a:outerShdw>
              </a:effectLst>
            </a:endParaRPr>
          </a:p>
        </p:txBody>
      </p:sp>
      <p:sp>
        <p:nvSpPr>
          <p:cNvPr id="10" name="Oval 9"/>
          <p:cNvSpPr/>
          <p:nvPr/>
        </p:nvSpPr>
        <p:spPr>
          <a:xfrm>
            <a:off x="3915267" y="7675081"/>
            <a:ext cx="712789" cy="711122"/>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effectLst>
                <a:outerShdw blurRad="38100" dist="38100" dir="2700000" algn="tl">
                  <a:srgbClr val="000000">
                    <a:alpha val="43137"/>
                  </a:srgbClr>
                </a:outerShdw>
              </a:effectLst>
            </a:endParaRPr>
          </a:p>
        </p:txBody>
      </p:sp>
      <p:sp>
        <p:nvSpPr>
          <p:cNvPr id="11" name="Oval 10"/>
          <p:cNvSpPr/>
          <p:nvPr/>
        </p:nvSpPr>
        <p:spPr>
          <a:xfrm>
            <a:off x="3915268" y="6435558"/>
            <a:ext cx="712789" cy="711122"/>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effectLst>
                <a:outerShdw blurRad="38100" dist="38100" dir="2700000" algn="tl">
                  <a:srgbClr val="000000">
                    <a:alpha val="43137"/>
                  </a:srgbClr>
                </a:outerShdw>
              </a:effectLst>
            </a:endParaRPr>
          </a:p>
        </p:txBody>
      </p:sp>
      <p:sp>
        <p:nvSpPr>
          <p:cNvPr id="5" name="TextBox 4"/>
          <p:cNvSpPr txBox="1"/>
          <p:nvPr/>
        </p:nvSpPr>
        <p:spPr>
          <a:xfrm>
            <a:off x="4779701" y="6443737"/>
            <a:ext cx="1986194" cy="646331"/>
          </a:xfrm>
          <a:prstGeom prst="rect">
            <a:avLst/>
          </a:prstGeom>
          <a:noFill/>
        </p:spPr>
        <p:txBody>
          <a:bodyPr wrap="square" rtlCol="0">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Values</a:t>
            </a:r>
          </a:p>
        </p:txBody>
      </p:sp>
      <p:sp>
        <p:nvSpPr>
          <p:cNvPr id="13" name="TextBox 12"/>
          <p:cNvSpPr txBox="1"/>
          <p:nvPr/>
        </p:nvSpPr>
        <p:spPr>
          <a:xfrm>
            <a:off x="10808844" y="6467953"/>
            <a:ext cx="3425589" cy="646331"/>
          </a:xfrm>
          <a:prstGeom prst="rect">
            <a:avLst/>
          </a:prstGeom>
          <a:noFill/>
        </p:spPr>
        <p:txBody>
          <a:bodyPr wrap="square" rtlCol="0">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Vision</a:t>
            </a:r>
          </a:p>
        </p:txBody>
      </p:sp>
      <p:sp>
        <p:nvSpPr>
          <p:cNvPr id="15" name="TextBox 14"/>
          <p:cNvSpPr txBox="1"/>
          <p:nvPr/>
        </p:nvSpPr>
        <p:spPr>
          <a:xfrm>
            <a:off x="4779701" y="7707476"/>
            <a:ext cx="4420213" cy="646331"/>
          </a:xfrm>
          <a:prstGeom prst="rect">
            <a:avLst/>
          </a:prstGeom>
          <a:noFill/>
        </p:spPr>
        <p:txBody>
          <a:bodyPr wrap="square" rtlCol="0">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Objectives &amp; Goals</a:t>
            </a:r>
          </a:p>
        </p:txBody>
      </p:sp>
      <p:sp>
        <p:nvSpPr>
          <p:cNvPr id="17" name="TextBox 16"/>
          <p:cNvSpPr txBox="1"/>
          <p:nvPr/>
        </p:nvSpPr>
        <p:spPr>
          <a:xfrm>
            <a:off x="10808844" y="7726429"/>
            <a:ext cx="5437462" cy="646331"/>
          </a:xfrm>
          <a:prstGeom prst="rect">
            <a:avLst/>
          </a:prstGeom>
          <a:noFill/>
        </p:spPr>
        <p:txBody>
          <a:bodyPr wrap="square" rtlCol="0">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Ministry Multiplication</a:t>
            </a:r>
          </a:p>
        </p:txBody>
      </p:sp>
      <p:sp>
        <p:nvSpPr>
          <p:cNvPr id="6" name="Rectangle 5"/>
          <p:cNvSpPr/>
          <p:nvPr/>
        </p:nvSpPr>
        <p:spPr>
          <a:xfrm>
            <a:off x="4543960" y="5016658"/>
            <a:ext cx="9690473" cy="1107996"/>
          </a:xfrm>
          <a:prstGeom prst="rect">
            <a:avLst/>
          </a:prstGeom>
        </p:spPr>
        <p:txBody>
          <a:bodyPr wrap="none">
            <a:spAutoFit/>
          </a:bodyPr>
          <a:lstStyle/>
          <a:p>
            <a:r>
              <a:rPr lang="en-US" sz="6600" dirty="0">
                <a:solidFill>
                  <a:srgbClr val="000000"/>
                </a:solidFill>
                <a:latin typeface="Oswald" pitchFamily="2" charset="0"/>
                <a:ea typeface="Droid Sans" pitchFamily="34" charset="0"/>
                <a:cs typeface="Droid Sans" pitchFamily="34" charset="0"/>
              </a:rPr>
              <a:t>THE </a:t>
            </a:r>
            <a:r>
              <a:rPr lang="en-US" sz="66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FOCUS</a:t>
            </a:r>
            <a:r>
              <a:rPr lang="en-US" sz="6600" dirty="0">
                <a:solidFill>
                  <a:srgbClr val="000000"/>
                </a:solidFill>
                <a:latin typeface="Oswald" pitchFamily="2" charset="0"/>
                <a:ea typeface="Droid Sans" pitchFamily="34" charset="0"/>
                <a:cs typeface="Droid Sans" pitchFamily="34" charset="0"/>
              </a:rPr>
              <a:t> IS ON CHURCH: </a:t>
            </a:r>
            <a:endParaRPr lang="en-CA" sz="1800" dirty="0"/>
          </a:p>
        </p:txBody>
      </p:sp>
    </p:spTree>
    <p:extLst>
      <p:ext uri="{BB962C8B-B14F-4D97-AF65-F5344CB8AC3E}">
        <p14:creationId xmlns:p14="http://schemas.microsoft.com/office/powerpoint/2010/main" val="25115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23" grpId="0"/>
      <p:bldP spid="14" grpId="0"/>
      <p:bldP spid="8" grpId="0" animBg="1"/>
      <p:bldP spid="9" grpId="0" animBg="1"/>
      <p:bldP spid="10" grpId="0" animBg="1"/>
      <p:bldP spid="11" grpId="0" animBg="1"/>
      <p:bldP spid="5" grpId="0"/>
      <p:bldP spid="13" grpId="0"/>
      <p:bldP spid="15" grpId="0"/>
      <p:bldP spid="17"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a:off x="5556232" y="5732063"/>
            <a:ext cx="7383439" cy="1009935"/>
          </a:xfrm>
          <a:prstGeom prst="parallelogram">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6" name="Rectangle 5"/>
          <p:cNvSpPr/>
          <p:nvPr/>
        </p:nvSpPr>
        <p:spPr>
          <a:xfrm>
            <a:off x="4627351" y="4704702"/>
            <a:ext cx="9039654" cy="3139321"/>
          </a:xfrm>
          <a:prstGeom prst="rect">
            <a:avLst/>
          </a:prstGeom>
        </p:spPr>
        <p:txBody>
          <a:bodyPr wrap="none">
            <a:spAutoFit/>
          </a:bodyPr>
          <a:lstStyle/>
          <a:p>
            <a:pPr algn="ctr"/>
            <a:r>
              <a:rPr lang="en-US" sz="6600" dirty="0">
                <a:latin typeface="Oswald" pitchFamily="2" charset="0"/>
                <a:ea typeface="Droid Sans" pitchFamily="34" charset="0"/>
                <a:cs typeface="Droid Sans" pitchFamily="34" charset="0"/>
              </a:rPr>
              <a:t>Means are the</a:t>
            </a:r>
          </a:p>
          <a:p>
            <a:pPr algn="ctr"/>
            <a:r>
              <a:rPr lang="en-US" sz="6600" dirty="0">
                <a:solidFill>
                  <a:srgbClr val="000000"/>
                </a:solidFill>
                <a:latin typeface="Oswald" pitchFamily="2" charset="0"/>
                <a:ea typeface="Droid Sans" pitchFamily="34" charset="0"/>
                <a:cs typeface="Droid Sans" pitchFamily="34" charset="0"/>
              </a:rPr>
              <a:t> </a:t>
            </a:r>
            <a:r>
              <a:rPr lang="en-US" sz="6600" dirty="0">
                <a:solidFill>
                  <a:schemeClr val="bg1"/>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methods &amp; practices</a:t>
            </a:r>
          </a:p>
          <a:p>
            <a:pPr algn="ctr"/>
            <a:r>
              <a:rPr lang="en-US" sz="6600" dirty="0">
                <a:solidFill>
                  <a:srgbClr val="000000"/>
                </a:solidFill>
                <a:latin typeface="Oswald" pitchFamily="2" charset="0"/>
                <a:ea typeface="Droid Sans" pitchFamily="34" charset="0"/>
                <a:cs typeface="Droid Sans" pitchFamily="34" charset="0"/>
              </a:rPr>
              <a:t> used to</a:t>
            </a:r>
            <a:r>
              <a:rPr lang="en-US" sz="6600" dirty="0">
                <a:latin typeface="Oswald" pitchFamily="2" charset="0"/>
                <a:ea typeface="Droid Sans" pitchFamily="34" charset="0"/>
                <a:cs typeface="Droid Sans" pitchFamily="34" charset="0"/>
              </a:rPr>
              <a:t> accomplish the </a:t>
            </a:r>
            <a:r>
              <a:rPr lang="en-US" sz="6600" dirty="0">
                <a:solidFill>
                  <a:srgbClr val="000000"/>
                </a:solidFill>
                <a:latin typeface="Oswald" pitchFamily="2" charset="0"/>
                <a:ea typeface="Droid Sans" pitchFamily="34" charset="0"/>
                <a:cs typeface="Droid Sans" pitchFamily="34" charset="0"/>
              </a:rPr>
              <a:t>Ends</a:t>
            </a:r>
            <a:endParaRPr lang="en-CA" sz="1800" dirty="0">
              <a:solidFill>
                <a:srgbClr val="000000"/>
              </a:solidFill>
            </a:endParaRPr>
          </a:p>
        </p:txBody>
      </p:sp>
      <p:sp>
        <p:nvSpPr>
          <p:cNvPr id="3" name="Rectangle 2"/>
          <p:cNvSpPr/>
          <p:nvPr/>
        </p:nvSpPr>
        <p:spPr>
          <a:xfrm>
            <a:off x="4111653" y="2811623"/>
            <a:ext cx="10071049" cy="1893074"/>
          </a:xfrm>
          <a:prstGeom prst="rect">
            <a:avLst/>
          </a:prstGeom>
        </p:spPr>
        <p:txBody>
          <a:bodyPr wrap="square" lIns="137407" tIns="68703" rIns="137407" bIns="68703">
            <a:spAutoFit/>
          </a:bodyPr>
          <a:lstStyle/>
          <a:p>
            <a:pPr lvl="0"/>
            <a:r>
              <a:rPr lang="en-US" sz="6000" dirty="0">
                <a:latin typeface="Open Sans" pitchFamily="34" charset="0"/>
                <a:ea typeface="Open Sans" pitchFamily="34" charset="0"/>
                <a:cs typeface="Open Sans" pitchFamily="34" charset="0"/>
              </a:rPr>
              <a:t>How will we get this done?</a:t>
            </a:r>
            <a:endParaRPr lang="en-US" sz="7200" dirty="0">
              <a:solidFill>
                <a:prstClr val="black"/>
              </a:solidFill>
              <a:latin typeface="Open Sans" pitchFamily="34" charset="0"/>
              <a:ea typeface="Open Sans" pitchFamily="34" charset="0"/>
              <a:cs typeface="Open Sans" pitchFamily="34" charset="0"/>
            </a:endParaRPr>
          </a:p>
          <a:p>
            <a:endParaRPr lang="en-US" sz="5400" dirty="0">
              <a:latin typeface="Open Sans" pitchFamily="34" charset="0"/>
              <a:ea typeface="Open Sans" pitchFamily="34" charset="0"/>
              <a:cs typeface="Open Sans" pitchFamily="34" charset="0"/>
            </a:endParaRPr>
          </a:p>
        </p:txBody>
      </p:sp>
      <p:sp>
        <p:nvSpPr>
          <p:cNvPr id="23" name="TextBox 22"/>
          <p:cNvSpPr txBox="1"/>
          <p:nvPr/>
        </p:nvSpPr>
        <p:spPr>
          <a:xfrm>
            <a:off x="3509064" y="1204530"/>
            <a:ext cx="13797886" cy="1369854"/>
          </a:xfrm>
          <a:prstGeom prst="rect">
            <a:avLst/>
          </a:prstGeom>
          <a:noFill/>
        </p:spPr>
        <p:txBody>
          <a:bodyPr wrap="square" lIns="137407" tIns="68703" rIns="137407" bIns="68703" rtlCol="0">
            <a:spAutoFit/>
          </a:bodyPr>
          <a:lstStyle/>
          <a:p>
            <a:r>
              <a:rPr lang="en-US" sz="8000" dirty="0">
                <a:solidFill>
                  <a:srgbClr val="000000"/>
                </a:solidFill>
                <a:latin typeface="Oswald" pitchFamily="2" charset="0"/>
                <a:ea typeface="Droid Sans" pitchFamily="34" charset="0"/>
                <a:cs typeface="Droid Sans" pitchFamily="34" charset="0"/>
              </a:rPr>
              <a:t>MEANS ASKS THE QUESTION…</a:t>
            </a:r>
            <a:endParaRPr lang="en-US" sz="8000" dirty="0">
              <a:solidFill>
                <a:schemeClr val="bg1"/>
              </a:solidFill>
              <a:latin typeface="Oswald" pitchFamily="2" charset="0"/>
              <a:ea typeface="Droid Sans" pitchFamily="34" charset="0"/>
              <a:cs typeface="Droid Sans" pitchFamily="34" charset="0"/>
            </a:endParaRPr>
          </a:p>
        </p:txBody>
      </p:sp>
      <p:sp>
        <p:nvSpPr>
          <p:cNvPr id="14" name="TextBox 13"/>
          <p:cNvSpPr txBox="1"/>
          <p:nvPr/>
        </p:nvSpPr>
        <p:spPr>
          <a:xfrm>
            <a:off x="916988" y="789032"/>
            <a:ext cx="3015154" cy="2354739"/>
          </a:xfrm>
          <a:prstGeom prst="rect">
            <a:avLst/>
          </a:prstGeom>
          <a:noFill/>
        </p:spPr>
        <p:txBody>
          <a:bodyPr wrap="square" lIns="137407" tIns="68703" rIns="137407" bIns="68703" rtlCol="0">
            <a:spAutoFit/>
          </a:bodyPr>
          <a:lstStyle/>
          <a:p>
            <a:r>
              <a:rPr lang="en-US" sz="14400" dirty="0">
                <a:solidFill>
                  <a:srgbClr val="2677AE"/>
                </a:solidFill>
                <a:latin typeface="Oswald" pitchFamily="2" charset="0"/>
                <a:ea typeface="Droid Sans" pitchFamily="34" charset="0"/>
                <a:cs typeface="Droid Sans" pitchFamily="34" charset="0"/>
              </a:rPr>
              <a:t>///</a:t>
            </a:r>
            <a:endParaRPr lang="en-US" sz="17300" dirty="0">
              <a:solidFill>
                <a:srgbClr val="2677AE"/>
              </a:solidFill>
              <a:latin typeface="Oswald" pitchFamily="2" charset="0"/>
              <a:ea typeface="Droid Sans" pitchFamily="34" charset="0"/>
              <a:cs typeface="Droid Sans" pitchFamily="34" charset="0"/>
            </a:endParaRPr>
          </a:p>
        </p:txBody>
      </p:sp>
    </p:spTree>
    <p:extLst>
      <p:ext uri="{BB962C8B-B14F-4D97-AF65-F5344CB8AC3E}">
        <p14:creationId xmlns:p14="http://schemas.microsoft.com/office/powerpoint/2010/main" val="2747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3" grpId="0"/>
      <p:bldP spid="2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33084" y="2712791"/>
            <a:ext cx="3761781" cy="785079"/>
          </a:xfrm>
          <a:prstGeom prst="rect">
            <a:avLst/>
          </a:prstGeom>
          <a:noFill/>
        </p:spPr>
        <p:txBody>
          <a:bodyPr wrap="square" lIns="137407" tIns="68703" rIns="137407" bIns="68703" rtlCol="0">
            <a:spAutoFit/>
          </a:bodyPr>
          <a:lstStyle/>
          <a:p>
            <a:r>
              <a:rPr lang="en-US" sz="4200" dirty="0">
                <a:latin typeface="Oswald" pitchFamily="2" charset="0"/>
                <a:ea typeface="Droid Sans" pitchFamily="34" charset="0"/>
                <a:cs typeface="Droid Sans" pitchFamily="34" charset="0"/>
              </a:rPr>
              <a:t>Possible Means:</a:t>
            </a:r>
          </a:p>
        </p:txBody>
      </p:sp>
      <p:sp>
        <p:nvSpPr>
          <p:cNvPr id="56" name="Rounded Rectangle 55"/>
          <p:cNvSpPr/>
          <p:nvPr/>
        </p:nvSpPr>
        <p:spPr>
          <a:xfrm>
            <a:off x="1653968" y="4630961"/>
            <a:ext cx="6860556" cy="3572882"/>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7" name="Rounded Rectangle 56"/>
          <p:cNvSpPr/>
          <p:nvPr/>
        </p:nvSpPr>
        <p:spPr>
          <a:xfrm>
            <a:off x="1558434" y="4197553"/>
            <a:ext cx="6515129" cy="3724760"/>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r>
              <a:rPr lang="en-CA" sz="3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We collaborate with leaders and churches to make disciples who extend the message of Jesus, locally and globally.</a:t>
            </a:r>
            <a:endParaRPr lang="en-US" sz="3200" b="1"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p:cNvSpPr txBox="1"/>
          <p:nvPr/>
        </p:nvSpPr>
        <p:spPr>
          <a:xfrm>
            <a:off x="1558433" y="2712788"/>
            <a:ext cx="4434524" cy="2046963"/>
          </a:xfrm>
          <a:prstGeom prst="rect">
            <a:avLst/>
          </a:prstGeom>
          <a:noFill/>
        </p:spPr>
        <p:txBody>
          <a:bodyPr wrap="square" lIns="137407" tIns="68703" rIns="137407" bIns="68703" rtlCol="0">
            <a:spAutoFit/>
          </a:bodyPr>
          <a:lstStyle/>
          <a:p>
            <a:r>
              <a:rPr lang="en-US" sz="4200" dirty="0">
                <a:latin typeface="Oswald" pitchFamily="2" charset="0"/>
                <a:ea typeface="Droid Sans" pitchFamily="34" charset="0"/>
                <a:cs typeface="Droid Sans" pitchFamily="34" charset="0"/>
              </a:rPr>
              <a:t>An Ends Statement:</a:t>
            </a:r>
          </a:p>
          <a:p>
            <a:endParaRPr lang="en-US" sz="4200" b="1" dirty="0">
              <a:latin typeface="Oswald" pitchFamily="2" charset="0"/>
              <a:ea typeface="Droid Sans" pitchFamily="34" charset="0"/>
              <a:cs typeface="Droid Sans" pitchFamily="34" charset="0"/>
            </a:endParaRPr>
          </a:p>
          <a:p>
            <a:endParaRPr lang="en-US" sz="4000" b="1" dirty="0">
              <a:solidFill>
                <a:srgbClr val="848388"/>
              </a:solidFill>
              <a:latin typeface="Oswald" pitchFamily="2" charset="0"/>
              <a:ea typeface="Droid Sans" pitchFamily="34" charset="0"/>
              <a:cs typeface="Droid Sans" pitchFamily="34" charset="0"/>
            </a:endParaRPr>
          </a:p>
        </p:txBody>
      </p:sp>
      <p:sp>
        <p:nvSpPr>
          <p:cNvPr id="26" name="Parallelogram 25"/>
          <p:cNvSpPr/>
          <p:nvPr/>
        </p:nvSpPr>
        <p:spPr>
          <a:xfrm>
            <a:off x="1558434" y="937996"/>
            <a:ext cx="7819167" cy="103702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r>
              <a:rPr lang="en-US" sz="6000" dirty="0">
                <a:effectLst>
                  <a:outerShdw blurRad="38100" dist="38100" dir="2700000" algn="tl">
                    <a:srgbClr val="000000">
                      <a:alpha val="43137"/>
                    </a:srgbClr>
                  </a:outerShdw>
                </a:effectLst>
                <a:latin typeface="Raleway" panose="020B0604020202020204" charset="0"/>
              </a:rPr>
              <a:t>AN EXAMPLE</a:t>
            </a:r>
          </a:p>
        </p:txBody>
      </p:sp>
      <p:sp>
        <p:nvSpPr>
          <p:cNvPr id="9" name="Rounded Rectangle 8"/>
          <p:cNvSpPr/>
          <p:nvPr/>
        </p:nvSpPr>
        <p:spPr>
          <a:xfrm>
            <a:off x="10128614" y="4630961"/>
            <a:ext cx="6861600" cy="3574800"/>
          </a:xfrm>
          <a:prstGeom prst="roundRect">
            <a:avLst>
              <a:gd name="adj" fmla="val 25758"/>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0" name="Rounded Rectangle 9"/>
          <p:cNvSpPr/>
          <p:nvPr/>
        </p:nvSpPr>
        <p:spPr>
          <a:xfrm>
            <a:off x="10033080" y="4197553"/>
            <a:ext cx="6516000" cy="3726000"/>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1609693"/>
            <a:endParaRPr lang="en-US" dirty="0">
              <a:solidFill>
                <a:srgbClr val="000000"/>
              </a:solidFill>
            </a:endParaRPr>
          </a:p>
        </p:txBody>
      </p:sp>
      <p:sp>
        <p:nvSpPr>
          <p:cNvPr id="11" name="TextBox 10"/>
          <p:cNvSpPr txBox="1"/>
          <p:nvPr/>
        </p:nvSpPr>
        <p:spPr>
          <a:xfrm>
            <a:off x="10144230" y="5384808"/>
            <a:ext cx="6404850" cy="2062103"/>
          </a:xfrm>
          <a:prstGeom prst="rect">
            <a:avLst/>
          </a:prstGeom>
          <a:noFill/>
        </p:spPr>
        <p:txBody>
          <a:bodyPr wrap="square" rtlCol="0">
            <a:spAutoFit/>
          </a:bodyPr>
          <a:lstStyle/>
          <a:p>
            <a:pPr marL="457191" indent="-457191">
              <a:buFont typeface="Arial" panose="020B0604020202020204" pitchFamily="34" charset="0"/>
              <a:buChar char="•"/>
            </a:pPr>
            <a:r>
              <a:rPr lang="en-CA" sz="32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Events</a:t>
            </a:r>
          </a:p>
          <a:p>
            <a:pPr marL="457191" indent="-457191">
              <a:buFont typeface="Arial" panose="020B0604020202020204" pitchFamily="34" charset="0"/>
              <a:buChar char="•"/>
            </a:pPr>
            <a:r>
              <a:rPr lang="en-CA" sz="32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Church &amp; Pastoral Visits</a:t>
            </a:r>
          </a:p>
          <a:p>
            <a:pPr marL="457191" indent="-457191">
              <a:buFont typeface="Arial" panose="020B0604020202020204" pitchFamily="34" charset="0"/>
              <a:buChar char="•"/>
            </a:pPr>
            <a:r>
              <a:rPr lang="en-CA" sz="32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Leader Development Cohort</a:t>
            </a:r>
          </a:p>
          <a:p>
            <a:pPr marL="457191" indent="-457191">
              <a:buFont typeface="Arial" panose="020B0604020202020204" pitchFamily="34" charset="0"/>
              <a:buChar char="•"/>
            </a:pPr>
            <a:endParaRPr lang="en-CA"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95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animBg="1"/>
      <p:bldP spid="57" grpId="0" animBg="1"/>
      <p:bldP spid="63" grpId="0"/>
      <p:bldP spid="26" grpId="0" animBg="1"/>
      <p:bldP spid="9" grpId="0" animBg="1"/>
      <p:bldP spid="1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896455-0B5C-D261-FAD9-EA10D23B8661}"/>
              </a:ext>
            </a:extLst>
          </p:cNvPr>
          <p:cNvGrpSpPr/>
          <p:nvPr/>
        </p:nvGrpSpPr>
        <p:grpSpPr>
          <a:xfrm>
            <a:off x="1560747" y="1730612"/>
            <a:ext cx="15172857" cy="1676905"/>
            <a:chOff x="1530080" y="3967375"/>
            <a:chExt cx="15172857" cy="1676905"/>
          </a:xfrm>
        </p:grpSpPr>
        <p:sp>
          <p:nvSpPr>
            <p:cNvPr id="24" name="Parallelogram 23"/>
            <p:cNvSpPr/>
            <p:nvPr/>
          </p:nvSpPr>
          <p:spPr>
            <a:xfrm>
              <a:off x="1530080" y="3967375"/>
              <a:ext cx="15172857" cy="1662507"/>
            </a:xfrm>
            <a:prstGeom prst="parallelogram">
              <a:avLst>
                <a:gd name="adj" fmla="val 39129"/>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TextBox 12"/>
            <p:cNvSpPr txBox="1"/>
            <p:nvPr/>
          </p:nvSpPr>
          <p:spPr>
            <a:xfrm>
              <a:off x="5726432" y="3982038"/>
              <a:ext cx="6841485" cy="1662242"/>
            </a:xfrm>
            <a:prstGeom prst="rect">
              <a:avLst/>
            </a:prstGeom>
            <a:noFill/>
          </p:spPr>
          <p:txBody>
            <a:bodyPr wrap="square" lIns="137407" tIns="68703" rIns="137407" bIns="68703" rtlCol="0">
              <a:spAutoFit/>
            </a:bodyPr>
            <a:lstStyle/>
            <a:p>
              <a:pPr algn="ctr"/>
              <a:r>
                <a:rPr lang="en-US" sz="99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THE GOAL</a:t>
              </a:r>
            </a:p>
          </p:txBody>
        </p:sp>
      </p:grpSp>
      <p:sp>
        <p:nvSpPr>
          <p:cNvPr id="15" name="TextBox 14"/>
          <p:cNvSpPr txBox="1"/>
          <p:nvPr/>
        </p:nvSpPr>
        <p:spPr>
          <a:xfrm>
            <a:off x="2106532" y="4763535"/>
            <a:ext cx="14142617" cy="1492965"/>
          </a:xfrm>
          <a:prstGeom prst="rect">
            <a:avLst/>
          </a:prstGeom>
          <a:noFill/>
        </p:spPr>
        <p:txBody>
          <a:bodyPr wrap="square" lIns="137407" tIns="68703" rIns="137407" bIns="68703" rtlCol="0">
            <a:spAutoFit/>
          </a:bodyPr>
          <a:lstStyle/>
          <a:p>
            <a:r>
              <a:rPr lang="en-US" sz="4400" dirty="0">
                <a:latin typeface="Oswald" pitchFamily="2" charset="0"/>
                <a:ea typeface="Open Sans" pitchFamily="34" charset="0"/>
                <a:cs typeface="Open Sans" pitchFamily="34" charset="0"/>
              </a:rPr>
              <a:t>Regardless of church size, handle every MEANS or operational item at the lowest level possible in the church’s organizational structure.</a:t>
            </a:r>
          </a:p>
        </p:txBody>
      </p:sp>
      <p:sp>
        <p:nvSpPr>
          <p:cNvPr id="9" name="Rectangle 8">
            <a:extLst>
              <a:ext uri="{FF2B5EF4-FFF2-40B4-BE49-F238E27FC236}">
                <a16:creationId xmlns:a16="http://schemas.microsoft.com/office/drawing/2014/main" id="{88D26A3B-F386-B7A9-CDC6-A4AE3D8D0D5E}"/>
              </a:ext>
            </a:extLst>
          </p:cNvPr>
          <p:cNvSpPr/>
          <p:nvPr/>
        </p:nvSpPr>
        <p:spPr>
          <a:xfrm>
            <a:off x="11713402" y="7612519"/>
            <a:ext cx="5471750" cy="1384995"/>
          </a:xfrm>
          <a:prstGeom prst="rect">
            <a:avLst/>
          </a:prstGeom>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88BDE7"/>
                </a:solidFill>
                <a:effectLst/>
                <a:uLnTx/>
                <a:uFillTx/>
                <a:latin typeface="Oswald" pitchFamily="2" charset="0"/>
                <a:ea typeface="Droid Sans" pitchFamily="34" charset="0"/>
                <a:cs typeface="Droid Sans" pitchFamily="34" charset="0"/>
              </a:rPr>
              <a:t>////////////</a:t>
            </a:r>
            <a:endParaRPr kumimoji="0" lang="en-CA" sz="8400" b="0" i="0" u="none" strike="noStrike" kern="1200" cap="none" spc="0" normalizeH="0" baseline="0" noProof="0" dirty="0">
              <a:ln>
                <a:noFill/>
              </a:ln>
              <a:solidFill>
                <a:srgbClr val="88BDE7"/>
              </a:solidFill>
              <a:effectLst/>
              <a:uLnTx/>
              <a:uFillTx/>
              <a:latin typeface="Calibri"/>
            </a:endParaRPr>
          </a:p>
        </p:txBody>
      </p:sp>
    </p:spTree>
    <p:extLst>
      <p:ext uri="{BB962C8B-B14F-4D97-AF65-F5344CB8AC3E}">
        <p14:creationId xmlns:p14="http://schemas.microsoft.com/office/powerpoint/2010/main" val="31309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p:cNvSpPr/>
          <p:nvPr/>
        </p:nvSpPr>
        <p:spPr>
          <a:xfrm>
            <a:off x="1530080" y="3967375"/>
            <a:ext cx="15172857" cy="1662507"/>
          </a:xfrm>
          <a:prstGeom prst="parallelogram">
            <a:avLst>
              <a:gd name="adj" fmla="val 39129"/>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TextBox 12"/>
          <p:cNvSpPr txBox="1"/>
          <p:nvPr/>
        </p:nvSpPr>
        <p:spPr>
          <a:xfrm>
            <a:off x="1530080" y="4023955"/>
            <a:ext cx="15172857" cy="1662507"/>
          </a:xfrm>
          <a:prstGeom prst="rect">
            <a:avLst/>
          </a:prstGeom>
          <a:noFill/>
        </p:spPr>
        <p:txBody>
          <a:bodyPr wrap="square" lIns="137407" tIns="68703" rIns="137407" bIns="68703" rtlCol="0">
            <a:spAutoFit/>
          </a:bodyPr>
          <a:lstStyle/>
          <a:p>
            <a:pPr algn="ctr"/>
            <a:r>
              <a:rPr lang="en-US" sz="99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THE FOCUS</a:t>
            </a:r>
          </a:p>
        </p:txBody>
      </p:sp>
      <p:sp>
        <p:nvSpPr>
          <p:cNvPr id="15" name="TextBox 14"/>
          <p:cNvSpPr txBox="1"/>
          <p:nvPr/>
        </p:nvSpPr>
        <p:spPr>
          <a:xfrm>
            <a:off x="2359890" y="2292621"/>
            <a:ext cx="13574570" cy="785079"/>
          </a:xfrm>
          <a:prstGeom prst="rect">
            <a:avLst/>
          </a:prstGeom>
          <a:noFill/>
        </p:spPr>
        <p:txBody>
          <a:bodyPr wrap="square" lIns="137407" tIns="68703" rIns="137407" bIns="68703" rtlCol="0">
            <a:spAutoFit/>
          </a:bodyPr>
          <a:lstStyle/>
          <a:p>
            <a:r>
              <a:rPr lang="en-US" sz="4200" dirty="0">
                <a:latin typeface="Oswald" pitchFamily="2" charset="0"/>
                <a:ea typeface="Open Sans" pitchFamily="34" charset="0"/>
                <a:cs typeface="Open Sans" pitchFamily="34" charset="0"/>
              </a:rPr>
              <a:t>The Board as a whole (including the Lead Pastor) focus on ENDS.</a:t>
            </a:r>
          </a:p>
        </p:txBody>
      </p:sp>
      <p:sp>
        <p:nvSpPr>
          <p:cNvPr id="17" name="TextBox 16"/>
          <p:cNvSpPr txBox="1"/>
          <p:nvPr/>
        </p:nvSpPr>
        <p:spPr>
          <a:xfrm>
            <a:off x="2248952" y="6524207"/>
            <a:ext cx="13796446" cy="1431409"/>
          </a:xfrm>
          <a:prstGeom prst="rect">
            <a:avLst/>
          </a:prstGeom>
          <a:noFill/>
        </p:spPr>
        <p:txBody>
          <a:bodyPr wrap="square" lIns="137407" tIns="68703" rIns="137407" bIns="68703" rtlCol="0">
            <a:spAutoFit/>
          </a:bodyPr>
          <a:lstStyle/>
          <a:p>
            <a:r>
              <a:rPr lang="en-US" sz="4200" dirty="0">
                <a:latin typeface="Oswald" pitchFamily="2" charset="0"/>
                <a:ea typeface="Open Sans" pitchFamily="34" charset="0"/>
                <a:cs typeface="Open Sans" pitchFamily="34" charset="0"/>
              </a:rPr>
              <a:t>The Lead Pastor, staff, church volunteers, and individual elders as volunteers focus on the MEANS.</a:t>
            </a:r>
          </a:p>
        </p:txBody>
      </p:sp>
    </p:spTree>
    <p:extLst>
      <p:ext uri="{BB962C8B-B14F-4D97-AF65-F5344CB8AC3E}">
        <p14:creationId xmlns:p14="http://schemas.microsoft.com/office/powerpoint/2010/main" val="18073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p:bldP spid="15"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574CB-DD6D-B2A8-6F2F-C2F209B3098E}"/>
              </a:ext>
            </a:extLst>
          </p:cNvPr>
          <p:cNvSpPr txBox="1"/>
          <p:nvPr/>
        </p:nvSpPr>
        <p:spPr>
          <a:xfrm>
            <a:off x="1188721" y="4997130"/>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4" name="TextBox 3">
            <a:extLst>
              <a:ext uri="{FF2B5EF4-FFF2-40B4-BE49-F238E27FC236}">
                <a16:creationId xmlns:a16="http://schemas.microsoft.com/office/drawing/2014/main" id="{61D360FE-2152-27DD-114B-1D839025B56A}"/>
              </a:ext>
            </a:extLst>
          </p:cNvPr>
          <p:cNvSpPr txBox="1"/>
          <p:nvPr/>
        </p:nvSpPr>
        <p:spPr>
          <a:xfrm>
            <a:off x="1188721" y="6943031"/>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5" name="TextBox 4">
            <a:extLst>
              <a:ext uri="{FF2B5EF4-FFF2-40B4-BE49-F238E27FC236}">
                <a16:creationId xmlns:a16="http://schemas.microsoft.com/office/drawing/2014/main" id="{629D8F59-D4DB-79A4-8830-0D8778A2BEBB}"/>
              </a:ext>
            </a:extLst>
          </p:cNvPr>
          <p:cNvSpPr txBox="1"/>
          <p:nvPr/>
        </p:nvSpPr>
        <p:spPr>
          <a:xfrm>
            <a:off x="1188721" y="3051230"/>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6" name="TextBox 5">
            <a:extLst>
              <a:ext uri="{FF2B5EF4-FFF2-40B4-BE49-F238E27FC236}">
                <a16:creationId xmlns:a16="http://schemas.microsoft.com/office/drawing/2014/main" id="{64F4DD1F-FFA4-13E6-D319-924185200C3E}"/>
              </a:ext>
            </a:extLst>
          </p:cNvPr>
          <p:cNvSpPr txBox="1"/>
          <p:nvPr/>
        </p:nvSpPr>
        <p:spPr>
          <a:xfrm>
            <a:off x="8034655" y="4997130"/>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7" name="TextBox 6">
            <a:extLst>
              <a:ext uri="{FF2B5EF4-FFF2-40B4-BE49-F238E27FC236}">
                <a16:creationId xmlns:a16="http://schemas.microsoft.com/office/drawing/2014/main" id="{D0A646E2-4405-4A6C-30B5-0D844F57456A}"/>
              </a:ext>
            </a:extLst>
          </p:cNvPr>
          <p:cNvSpPr txBox="1"/>
          <p:nvPr/>
        </p:nvSpPr>
        <p:spPr>
          <a:xfrm>
            <a:off x="8034655" y="3051230"/>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grpSp>
        <p:nvGrpSpPr>
          <p:cNvPr id="10" name="Group 9">
            <a:extLst>
              <a:ext uri="{FF2B5EF4-FFF2-40B4-BE49-F238E27FC236}">
                <a16:creationId xmlns:a16="http://schemas.microsoft.com/office/drawing/2014/main" id="{7292B54D-0424-6960-2934-FF2FE98AF3D3}"/>
              </a:ext>
            </a:extLst>
          </p:cNvPr>
          <p:cNvGrpSpPr/>
          <p:nvPr/>
        </p:nvGrpSpPr>
        <p:grpSpPr>
          <a:xfrm>
            <a:off x="1276509" y="665305"/>
            <a:ext cx="15741332" cy="1384995"/>
            <a:chOff x="693420" y="665305"/>
            <a:chExt cx="16645255" cy="1384995"/>
          </a:xfrm>
        </p:grpSpPr>
        <p:sp>
          <p:nvSpPr>
            <p:cNvPr id="26" name="Parallelogram 25"/>
            <p:cNvSpPr/>
            <p:nvPr/>
          </p:nvSpPr>
          <p:spPr>
            <a:xfrm>
              <a:off x="693420" y="751968"/>
              <a:ext cx="6347459" cy="1252495"/>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sz="8400" dirty="0">
                <a:solidFill>
                  <a:schemeClr val="tx1"/>
                </a:solidFill>
                <a:latin typeface="Raleway" panose="020B0604020202020204" charset="0"/>
              </a:endParaRPr>
            </a:p>
          </p:txBody>
        </p:sp>
        <p:sp>
          <p:nvSpPr>
            <p:cNvPr id="9" name="TextBox 8">
              <a:extLst>
                <a:ext uri="{FF2B5EF4-FFF2-40B4-BE49-F238E27FC236}">
                  <a16:creationId xmlns:a16="http://schemas.microsoft.com/office/drawing/2014/main" id="{DF0184B4-438A-FB26-5A06-0C22DA54DEF1}"/>
                </a:ext>
              </a:extLst>
            </p:cNvPr>
            <p:cNvSpPr txBox="1"/>
            <p:nvPr/>
          </p:nvSpPr>
          <p:spPr>
            <a:xfrm>
              <a:off x="955675" y="665305"/>
              <a:ext cx="16383000" cy="1384995"/>
            </a:xfrm>
            <a:prstGeom prst="rect">
              <a:avLst/>
            </a:prstGeom>
            <a:noFill/>
          </p:spPr>
          <p:txBody>
            <a:bodyPr wrap="square">
              <a:spAutoFit/>
            </a:bodyPr>
            <a:lstStyle/>
            <a:p>
              <a:pPr marL="0" marR="0" lvl="0" indent="0" defTabSz="1373785" rtl="0" eaLnBrk="1" fontAlgn="auto" latinLnBrk="0" hangingPunct="1">
                <a:lnSpc>
                  <a:spcPct val="100000"/>
                </a:lnSpc>
                <a:spcBef>
                  <a:spcPts val="0"/>
                </a:spcBef>
                <a:spcAft>
                  <a:spcPts val="0"/>
                </a:spcAft>
                <a:buClrTx/>
                <a:buSzTx/>
                <a:buFontTx/>
                <a:buNone/>
                <a:tabLst/>
                <a:defRPr/>
              </a:pPr>
              <a:r>
                <a:rPr kumimoji="0" lang="en-US" sz="8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EFFECTIVE </a:t>
              </a:r>
              <a:r>
                <a:rPr kumimoji="0" lang="en-US" sz="8400" b="0" i="0" u="none" strike="noStrike" kern="1200" cap="none" spc="0" normalizeH="0" baseline="0" noProof="0" dirty="0">
                  <a:ln>
                    <a:noFill/>
                  </a:ln>
                  <a:solidFill>
                    <a:prstClr val="black"/>
                  </a:solidFill>
                  <a:effectLst/>
                  <a:uLnTx/>
                  <a:uFillTx/>
                  <a:latin typeface="Raleway" panose="020B0604020202020204" charset="0"/>
                  <a:ea typeface="+mn-ea"/>
                  <a:cs typeface="+mn-cs"/>
                </a:rPr>
                <a:t>BOARD MEETINGS</a:t>
              </a:r>
            </a:p>
          </p:txBody>
        </p:sp>
      </p:grpSp>
      <p:sp>
        <p:nvSpPr>
          <p:cNvPr id="11" name="TextBox 10">
            <a:extLst>
              <a:ext uri="{FF2B5EF4-FFF2-40B4-BE49-F238E27FC236}">
                <a16:creationId xmlns:a16="http://schemas.microsoft.com/office/drawing/2014/main" id="{4ADF9D60-5558-5B74-2D12-5CA539FB474E}"/>
              </a:ext>
            </a:extLst>
          </p:cNvPr>
          <p:cNvSpPr txBox="1"/>
          <p:nvPr/>
        </p:nvSpPr>
        <p:spPr>
          <a:xfrm>
            <a:off x="8962221" y="4998580"/>
            <a:ext cx="8670459" cy="1246743"/>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Don’t feel pressure to resolve everything – table items if needed</a:t>
            </a:r>
          </a:p>
        </p:txBody>
      </p:sp>
      <p:sp>
        <p:nvSpPr>
          <p:cNvPr id="12" name="TextBox 11">
            <a:extLst>
              <a:ext uri="{FF2B5EF4-FFF2-40B4-BE49-F238E27FC236}">
                <a16:creationId xmlns:a16="http://schemas.microsoft.com/office/drawing/2014/main" id="{72638042-F552-FA37-C5DB-0DE72DA71A1D}"/>
              </a:ext>
            </a:extLst>
          </p:cNvPr>
          <p:cNvSpPr txBox="1"/>
          <p:nvPr/>
        </p:nvSpPr>
        <p:spPr>
          <a:xfrm>
            <a:off x="8962221" y="3118788"/>
            <a:ext cx="7893219" cy="1246743"/>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Ends over Means - don’t get buried in the details</a:t>
            </a:r>
          </a:p>
        </p:txBody>
      </p:sp>
      <p:sp>
        <p:nvSpPr>
          <p:cNvPr id="13" name="TextBox 12">
            <a:extLst>
              <a:ext uri="{FF2B5EF4-FFF2-40B4-BE49-F238E27FC236}">
                <a16:creationId xmlns:a16="http://schemas.microsoft.com/office/drawing/2014/main" id="{430F8093-1D09-1B7A-9ED5-614512D266E7}"/>
              </a:ext>
            </a:extLst>
          </p:cNvPr>
          <p:cNvSpPr txBox="1"/>
          <p:nvPr/>
        </p:nvSpPr>
        <p:spPr>
          <a:xfrm>
            <a:off x="2301241" y="6943030"/>
            <a:ext cx="5330049" cy="1246743"/>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Always make time for shepherding</a:t>
            </a:r>
          </a:p>
        </p:txBody>
      </p:sp>
      <p:sp>
        <p:nvSpPr>
          <p:cNvPr id="14" name="TextBox 13">
            <a:extLst>
              <a:ext uri="{FF2B5EF4-FFF2-40B4-BE49-F238E27FC236}">
                <a16:creationId xmlns:a16="http://schemas.microsoft.com/office/drawing/2014/main" id="{6EB246F7-FFB1-B980-AC0D-B673266BC7FD}"/>
              </a:ext>
            </a:extLst>
          </p:cNvPr>
          <p:cNvSpPr txBox="1"/>
          <p:nvPr/>
        </p:nvSpPr>
        <p:spPr>
          <a:xfrm>
            <a:off x="2270761" y="3165284"/>
            <a:ext cx="4833902"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Always time-capped</a:t>
            </a:r>
          </a:p>
        </p:txBody>
      </p:sp>
      <p:sp>
        <p:nvSpPr>
          <p:cNvPr id="15" name="TextBox 14">
            <a:extLst>
              <a:ext uri="{FF2B5EF4-FFF2-40B4-BE49-F238E27FC236}">
                <a16:creationId xmlns:a16="http://schemas.microsoft.com/office/drawing/2014/main" id="{07A0FA90-2929-4744-EFBD-94DAFA7EE0AB}"/>
              </a:ext>
            </a:extLst>
          </p:cNvPr>
          <p:cNvSpPr txBox="1"/>
          <p:nvPr/>
        </p:nvSpPr>
        <p:spPr>
          <a:xfrm>
            <a:off x="2270761" y="5089463"/>
            <a:ext cx="3912729"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Come prepared </a:t>
            </a:r>
          </a:p>
        </p:txBody>
      </p:sp>
    </p:spTree>
    <p:extLst>
      <p:ext uri="{BB962C8B-B14F-4D97-AF65-F5344CB8AC3E}">
        <p14:creationId xmlns:p14="http://schemas.microsoft.com/office/powerpoint/2010/main" val="5773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574CB-DD6D-B2A8-6F2F-C2F209B3098E}"/>
              </a:ext>
            </a:extLst>
          </p:cNvPr>
          <p:cNvSpPr txBox="1"/>
          <p:nvPr/>
        </p:nvSpPr>
        <p:spPr>
          <a:xfrm>
            <a:off x="1177915" y="4214548"/>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4" name="TextBox 3">
            <a:extLst>
              <a:ext uri="{FF2B5EF4-FFF2-40B4-BE49-F238E27FC236}">
                <a16:creationId xmlns:a16="http://schemas.microsoft.com/office/drawing/2014/main" id="{61D360FE-2152-27DD-114B-1D839025B56A}"/>
              </a:ext>
            </a:extLst>
          </p:cNvPr>
          <p:cNvSpPr txBox="1"/>
          <p:nvPr/>
        </p:nvSpPr>
        <p:spPr>
          <a:xfrm>
            <a:off x="1177915" y="5759044"/>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5" name="TextBox 4">
            <a:extLst>
              <a:ext uri="{FF2B5EF4-FFF2-40B4-BE49-F238E27FC236}">
                <a16:creationId xmlns:a16="http://schemas.microsoft.com/office/drawing/2014/main" id="{629D8F59-D4DB-79A4-8830-0D8778A2BEBB}"/>
              </a:ext>
            </a:extLst>
          </p:cNvPr>
          <p:cNvSpPr txBox="1"/>
          <p:nvPr/>
        </p:nvSpPr>
        <p:spPr>
          <a:xfrm>
            <a:off x="1177915" y="2670052"/>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6" name="TextBox 5">
            <a:extLst>
              <a:ext uri="{FF2B5EF4-FFF2-40B4-BE49-F238E27FC236}">
                <a16:creationId xmlns:a16="http://schemas.microsoft.com/office/drawing/2014/main" id="{64F4DD1F-FFA4-13E6-D319-924185200C3E}"/>
              </a:ext>
            </a:extLst>
          </p:cNvPr>
          <p:cNvSpPr txBox="1"/>
          <p:nvPr/>
        </p:nvSpPr>
        <p:spPr>
          <a:xfrm>
            <a:off x="8508091" y="4214548"/>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7" name="TextBox 6">
            <a:extLst>
              <a:ext uri="{FF2B5EF4-FFF2-40B4-BE49-F238E27FC236}">
                <a16:creationId xmlns:a16="http://schemas.microsoft.com/office/drawing/2014/main" id="{D0A646E2-4405-4A6C-30B5-0D844F57456A}"/>
              </a:ext>
            </a:extLst>
          </p:cNvPr>
          <p:cNvSpPr txBox="1"/>
          <p:nvPr/>
        </p:nvSpPr>
        <p:spPr>
          <a:xfrm>
            <a:off x="8508091" y="5759044"/>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grpSp>
        <p:nvGrpSpPr>
          <p:cNvPr id="8" name="Group 7">
            <a:extLst>
              <a:ext uri="{FF2B5EF4-FFF2-40B4-BE49-F238E27FC236}">
                <a16:creationId xmlns:a16="http://schemas.microsoft.com/office/drawing/2014/main" id="{67835266-171B-7F6A-C1E9-D43D88D2E526}"/>
              </a:ext>
            </a:extLst>
          </p:cNvPr>
          <p:cNvGrpSpPr/>
          <p:nvPr/>
        </p:nvGrpSpPr>
        <p:grpSpPr>
          <a:xfrm>
            <a:off x="811372" y="665305"/>
            <a:ext cx="16671607" cy="1323439"/>
            <a:chOff x="991553" y="665305"/>
            <a:chExt cx="16671607" cy="1323439"/>
          </a:xfrm>
        </p:grpSpPr>
        <p:sp>
          <p:nvSpPr>
            <p:cNvPr id="26" name="Parallelogram 25"/>
            <p:cNvSpPr/>
            <p:nvPr/>
          </p:nvSpPr>
          <p:spPr>
            <a:xfrm>
              <a:off x="10111741" y="665305"/>
              <a:ext cx="7551419" cy="1239736"/>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sz="8400" dirty="0">
                <a:solidFill>
                  <a:schemeClr val="tx1"/>
                </a:solidFill>
                <a:latin typeface="Raleway" panose="020B0604020202020204" charset="0"/>
              </a:endParaRPr>
            </a:p>
          </p:txBody>
        </p:sp>
        <p:sp>
          <p:nvSpPr>
            <p:cNvPr id="9" name="TextBox 8">
              <a:extLst>
                <a:ext uri="{FF2B5EF4-FFF2-40B4-BE49-F238E27FC236}">
                  <a16:creationId xmlns:a16="http://schemas.microsoft.com/office/drawing/2014/main" id="{DF0184B4-438A-FB26-5A06-0C22DA54DEF1}"/>
                </a:ext>
              </a:extLst>
            </p:cNvPr>
            <p:cNvSpPr txBox="1"/>
            <p:nvPr/>
          </p:nvSpPr>
          <p:spPr>
            <a:xfrm>
              <a:off x="991553" y="665305"/>
              <a:ext cx="16311245" cy="1323439"/>
            </a:xfrm>
            <a:prstGeom prst="rect">
              <a:avLst/>
            </a:prstGeom>
            <a:noFill/>
          </p:spPr>
          <p:txBody>
            <a:bodyPr wrap="square">
              <a:spAutoFit/>
            </a:bodyPr>
            <a:lstStyle/>
            <a:p>
              <a:pPr marL="0" marR="0" lvl="0" indent="0"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uLnTx/>
                  <a:uFillTx/>
                  <a:latin typeface="Raleway" panose="020B0604020202020204" charset="0"/>
                  <a:ea typeface="+mn-ea"/>
                  <a:cs typeface="+mn-cs"/>
                </a:rPr>
                <a:t>DECISION-MAKING </a:t>
              </a: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FRAMEWORK</a:t>
              </a:r>
              <a:endParaRPr kumimoji="0" lang="en-US" sz="8000" b="0" i="0" u="none" strike="noStrike" kern="1200" cap="none" spc="0" normalizeH="0" baseline="0" noProof="0" dirty="0">
                <a:ln>
                  <a:noFill/>
                </a:ln>
                <a:solidFill>
                  <a:prstClr val="black"/>
                </a:solidFill>
                <a:effectLst/>
                <a:uLnTx/>
                <a:uFillTx/>
                <a:latin typeface="Raleway" panose="020B0604020202020204" charset="0"/>
                <a:ea typeface="+mn-ea"/>
                <a:cs typeface="+mn-cs"/>
              </a:endParaRPr>
            </a:p>
          </p:txBody>
        </p:sp>
      </p:grpSp>
      <p:sp>
        <p:nvSpPr>
          <p:cNvPr id="10" name="TextBox 9">
            <a:extLst>
              <a:ext uri="{FF2B5EF4-FFF2-40B4-BE49-F238E27FC236}">
                <a16:creationId xmlns:a16="http://schemas.microsoft.com/office/drawing/2014/main" id="{62F3856E-5343-B12F-E968-8F3FC4EBF807}"/>
              </a:ext>
            </a:extLst>
          </p:cNvPr>
          <p:cNvSpPr txBox="1"/>
          <p:nvPr/>
        </p:nvSpPr>
        <p:spPr>
          <a:xfrm>
            <a:off x="2196181" y="5774889"/>
            <a:ext cx="5767080"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Come prepared to speak</a:t>
            </a:r>
          </a:p>
        </p:txBody>
      </p:sp>
      <p:sp>
        <p:nvSpPr>
          <p:cNvPr id="11" name="TextBox 10">
            <a:extLst>
              <a:ext uri="{FF2B5EF4-FFF2-40B4-BE49-F238E27FC236}">
                <a16:creationId xmlns:a16="http://schemas.microsoft.com/office/drawing/2014/main" id="{C775EB5F-91DB-CE0E-0AFB-968F744F0D70}"/>
              </a:ext>
            </a:extLst>
          </p:cNvPr>
          <p:cNvSpPr txBox="1"/>
          <p:nvPr/>
        </p:nvSpPr>
        <p:spPr>
          <a:xfrm>
            <a:off x="9775454" y="7303539"/>
            <a:ext cx="7105025" cy="1800741"/>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How decision will be made - consensus, majority, or unanimity</a:t>
            </a:r>
          </a:p>
        </p:txBody>
      </p:sp>
      <p:sp>
        <p:nvSpPr>
          <p:cNvPr id="12" name="TextBox 11">
            <a:extLst>
              <a:ext uri="{FF2B5EF4-FFF2-40B4-BE49-F238E27FC236}">
                <a16:creationId xmlns:a16="http://schemas.microsoft.com/office/drawing/2014/main" id="{96924BCB-E716-A2D1-9978-B7F46B255165}"/>
              </a:ext>
            </a:extLst>
          </p:cNvPr>
          <p:cNvSpPr txBox="1"/>
          <p:nvPr/>
        </p:nvSpPr>
        <p:spPr>
          <a:xfrm>
            <a:off x="2290435" y="4207436"/>
            <a:ext cx="6372500" cy="1246743"/>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Set an amount of time for debate</a:t>
            </a:r>
          </a:p>
        </p:txBody>
      </p:sp>
      <p:sp>
        <p:nvSpPr>
          <p:cNvPr id="13" name="TextBox 12">
            <a:extLst>
              <a:ext uri="{FF2B5EF4-FFF2-40B4-BE49-F238E27FC236}">
                <a16:creationId xmlns:a16="http://schemas.microsoft.com/office/drawing/2014/main" id="{90E21C05-744F-5757-37DC-684AFBCF42F6}"/>
              </a:ext>
            </a:extLst>
          </p:cNvPr>
          <p:cNvSpPr txBox="1"/>
          <p:nvPr/>
        </p:nvSpPr>
        <p:spPr>
          <a:xfrm>
            <a:off x="2196181" y="2689455"/>
            <a:ext cx="6099185"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Role of the Chair is critical</a:t>
            </a:r>
          </a:p>
        </p:txBody>
      </p:sp>
      <p:sp>
        <p:nvSpPr>
          <p:cNvPr id="14" name="TextBox 13">
            <a:extLst>
              <a:ext uri="{FF2B5EF4-FFF2-40B4-BE49-F238E27FC236}">
                <a16:creationId xmlns:a16="http://schemas.microsoft.com/office/drawing/2014/main" id="{0160CDBE-3E72-0796-F092-34028E9FC23A}"/>
              </a:ext>
            </a:extLst>
          </p:cNvPr>
          <p:cNvSpPr txBox="1"/>
          <p:nvPr/>
        </p:nvSpPr>
        <p:spPr>
          <a:xfrm>
            <a:off x="2196181" y="7303539"/>
            <a:ext cx="6403985"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Speak to ideas not feelings</a:t>
            </a:r>
          </a:p>
        </p:txBody>
      </p:sp>
      <p:sp>
        <p:nvSpPr>
          <p:cNvPr id="15" name="TextBox 14">
            <a:extLst>
              <a:ext uri="{FF2B5EF4-FFF2-40B4-BE49-F238E27FC236}">
                <a16:creationId xmlns:a16="http://schemas.microsoft.com/office/drawing/2014/main" id="{B24D2826-1DE4-7125-2C3D-4A5C8B8949D0}"/>
              </a:ext>
            </a:extLst>
          </p:cNvPr>
          <p:cNvSpPr txBox="1"/>
          <p:nvPr/>
        </p:nvSpPr>
        <p:spPr>
          <a:xfrm>
            <a:off x="9775455" y="2668014"/>
            <a:ext cx="7819164"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Active listening</a:t>
            </a:r>
          </a:p>
        </p:txBody>
      </p:sp>
      <p:sp>
        <p:nvSpPr>
          <p:cNvPr id="16" name="TextBox 15">
            <a:extLst>
              <a:ext uri="{FF2B5EF4-FFF2-40B4-BE49-F238E27FC236}">
                <a16:creationId xmlns:a16="http://schemas.microsoft.com/office/drawing/2014/main" id="{4068D7F6-5F67-F015-F205-2D487BE13C63}"/>
              </a:ext>
            </a:extLst>
          </p:cNvPr>
          <p:cNvSpPr txBox="1"/>
          <p:nvPr/>
        </p:nvSpPr>
        <p:spPr>
          <a:xfrm>
            <a:off x="9775455" y="4214548"/>
            <a:ext cx="5864339"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Begin to sense direction</a:t>
            </a:r>
          </a:p>
        </p:txBody>
      </p:sp>
      <p:sp>
        <p:nvSpPr>
          <p:cNvPr id="17" name="TextBox 16">
            <a:extLst>
              <a:ext uri="{FF2B5EF4-FFF2-40B4-BE49-F238E27FC236}">
                <a16:creationId xmlns:a16="http://schemas.microsoft.com/office/drawing/2014/main" id="{BFCA3120-F86D-43AE-F3C3-6F904105BDD8}"/>
              </a:ext>
            </a:extLst>
          </p:cNvPr>
          <p:cNvSpPr txBox="1"/>
          <p:nvPr/>
        </p:nvSpPr>
        <p:spPr>
          <a:xfrm>
            <a:off x="8508091" y="2670052"/>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18" name="TextBox 17">
            <a:extLst>
              <a:ext uri="{FF2B5EF4-FFF2-40B4-BE49-F238E27FC236}">
                <a16:creationId xmlns:a16="http://schemas.microsoft.com/office/drawing/2014/main" id="{C9D6244D-3E47-E30B-EB29-ADD8F35E2177}"/>
              </a:ext>
            </a:extLst>
          </p:cNvPr>
          <p:cNvSpPr txBox="1"/>
          <p:nvPr/>
        </p:nvSpPr>
        <p:spPr>
          <a:xfrm>
            <a:off x="1177915" y="7303539"/>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2" name="TextBox 1">
            <a:extLst>
              <a:ext uri="{FF2B5EF4-FFF2-40B4-BE49-F238E27FC236}">
                <a16:creationId xmlns:a16="http://schemas.microsoft.com/office/drawing/2014/main" id="{005CD3AB-5226-29CD-4079-C01DCD105B97}"/>
              </a:ext>
            </a:extLst>
          </p:cNvPr>
          <p:cNvSpPr txBox="1"/>
          <p:nvPr/>
        </p:nvSpPr>
        <p:spPr>
          <a:xfrm>
            <a:off x="8505912" y="7303539"/>
            <a:ext cx="1112520" cy="877412"/>
          </a:xfrm>
          <a:prstGeom prst="rect">
            <a:avLst/>
          </a:prstGeom>
          <a:noFill/>
        </p:spPr>
        <p:txBody>
          <a:bodyPr wrap="square" lIns="137407" tIns="68703" rIns="137407" bIns="68703" rtlCol="0">
            <a:spAutoFit/>
          </a:bodyPr>
          <a:lstStyle/>
          <a:p>
            <a:r>
              <a:rPr lang="en-US" sz="4800" dirty="0">
                <a:solidFill>
                  <a:srgbClr val="88BDE7"/>
                </a:solidFill>
                <a:latin typeface="Oswald" pitchFamily="2" charset="0"/>
                <a:ea typeface="Droid Sans" pitchFamily="34" charset="0"/>
                <a:cs typeface="Droid Sans" pitchFamily="34" charset="0"/>
              </a:rPr>
              <a:t>///</a:t>
            </a:r>
          </a:p>
        </p:txBody>
      </p:sp>
      <p:sp>
        <p:nvSpPr>
          <p:cNvPr id="19" name="TextBox 18">
            <a:extLst>
              <a:ext uri="{FF2B5EF4-FFF2-40B4-BE49-F238E27FC236}">
                <a16:creationId xmlns:a16="http://schemas.microsoft.com/office/drawing/2014/main" id="{48CABC91-A9E7-E61D-FF2C-3D99750CF9AB}"/>
              </a:ext>
            </a:extLst>
          </p:cNvPr>
          <p:cNvSpPr txBox="1"/>
          <p:nvPr/>
        </p:nvSpPr>
        <p:spPr>
          <a:xfrm>
            <a:off x="9775454" y="5774889"/>
            <a:ext cx="5864339" cy="692746"/>
          </a:xfrm>
          <a:prstGeom prst="rect">
            <a:avLst/>
          </a:prstGeom>
          <a:noFill/>
        </p:spPr>
        <p:txBody>
          <a:bodyPr wrap="square" lIns="137407" tIns="68703" rIns="137407" bIns="68703"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Prayerful discernment</a:t>
            </a:r>
          </a:p>
        </p:txBody>
      </p:sp>
    </p:spTree>
    <p:extLst>
      <p:ext uri="{BB962C8B-B14F-4D97-AF65-F5344CB8AC3E}">
        <p14:creationId xmlns:p14="http://schemas.microsoft.com/office/powerpoint/2010/main" val="37039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p:bldP spid="12" grpId="0"/>
      <p:bldP spid="13" grpId="0"/>
      <p:bldP spid="14" grpId="0"/>
      <p:bldP spid="15" grpId="0"/>
      <p:bldP spid="16" grpId="0"/>
      <p:bldP spid="17" grpId="0"/>
      <p:bldP spid="18" grpId="0"/>
      <p:bldP spid="2"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p:cNvSpPr/>
          <p:nvPr/>
        </p:nvSpPr>
        <p:spPr>
          <a:xfrm>
            <a:off x="1560747" y="4621795"/>
            <a:ext cx="15172857" cy="1046585"/>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1904849" y="2311600"/>
            <a:ext cx="14484652"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From your perspective, how is your Board doing at prioritizing Ends over Means? </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
        <p:nvSpPr>
          <p:cNvPr id="17" name="TextBox 16"/>
          <p:cNvSpPr txBox="1"/>
          <p:nvPr/>
        </p:nvSpPr>
        <p:spPr>
          <a:xfrm>
            <a:off x="2076901" y="5993168"/>
            <a:ext cx="14140549" cy="1985407"/>
          </a:xfrm>
          <a:prstGeom prst="rect">
            <a:avLst/>
          </a:prstGeom>
          <a:noFill/>
        </p:spPr>
        <p:txBody>
          <a:bodyPr wrap="square" lIns="137407" tIns="68703" rIns="137407" bIns="68703" rtlCol="0">
            <a:spAutoFit/>
          </a:bodyPr>
          <a:lstStyle/>
          <a:p>
            <a:pPr lvl="0" algn="ctr"/>
            <a:r>
              <a:rPr lang="en-US" sz="6000" dirty="0">
                <a:solidFill>
                  <a:prstClr val="black"/>
                </a:solidFill>
                <a:latin typeface="Oswald" pitchFamily="2" charset="0"/>
                <a:ea typeface="Open Sans" pitchFamily="34" charset="0"/>
                <a:cs typeface="Open Sans" pitchFamily="34" charset="0"/>
              </a:rPr>
              <a:t>How effective have your Board meetings been at advancing the vision of the church?</a:t>
            </a:r>
            <a:endParaRPr kumimoji="0" lang="en-US" sz="6000" b="0" i="0" u="none" strike="noStrike" kern="1200" cap="none" spc="0" normalizeH="0" baseline="0" noProof="0" dirty="0">
              <a:ln>
                <a:noFill/>
              </a:ln>
              <a:solidFill>
                <a:prstClr val="black"/>
              </a:solidFill>
              <a:effectLst/>
              <a:uLnTx/>
              <a:uFillTx/>
              <a:latin typeface="Oswald" pitchFamily="2" charset="0"/>
              <a:ea typeface="Open Sans" pitchFamily="34" charset="0"/>
              <a:cs typeface="Open Sans" pitchFamily="34" charset="0"/>
            </a:endParaRPr>
          </a:p>
        </p:txBody>
      </p:sp>
    </p:spTree>
    <p:extLst>
      <p:ext uri="{BB962C8B-B14F-4D97-AF65-F5344CB8AC3E}">
        <p14:creationId xmlns:p14="http://schemas.microsoft.com/office/powerpoint/2010/main" val="14453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4255856" y="6047568"/>
            <a:ext cx="9211886" cy="1173815"/>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BOARD LEADERSHIP</a:t>
            </a:r>
          </a:p>
        </p:txBody>
      </p:sp>
      <p:sp>
        <p:nvSpPr>
          <p:cNvPr id="2" name="TextBox 1"/>
          <p:cNvSpPr txBox="1"/>
          <p:nvPr/>
        </p:nvSpPr>
        <p:spPr>
          <a:xfrm>
            <a:off x="4255856" y="1061339"/>
            <a:ext cx="9782638" cy="498622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0" normalizeH="0" baseline="0" noProof="0" dirty="0">
                <a:ln>
                  <a:noFill/>
                </a:ln>
                <a:solidFill>
                  <a:srgbClr val="000000"/>
                </a:solidFill>
                <a:effectLst/>
                <a:uLnTx/>
                <a:uFillTx/>
                <a:latin typeface="Oswald" pitchFamily="2" charset="0"/>
                <a:ea typeface="+mn-ea"/>
                <a:cs typeface="+mn-cs"/>
              </a:rPr>
              <a:t>Equipping Elders for Effective Leadership </a:t>
            </a:r>
          </a:p>
        </p:txBody>
      </p:sp>
      <p:cxnSp>
        <p:nvCxnSpPr>
          <p:cNvPr id="6" name="Straight Connector 5"/>
          <p:cNvCxnSpPr/>
          <p:nvPr/>
        </p:nvCxnSpPr>
        <p:spPr>
          <a:xfrm>
            <a:off x="11996454"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4008"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8133" y="8908900"/>
            <a:ext cx="3851547" cy="1173814"/>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C320F922-F622-42AB-807A-1715EF63EDCF}"/>
              </a:ext>
            </a:extLst>
          </p:cNvPr>
          <p:cNvSpPr txBox="1"/>
          <p:nvPr/>
        </p:nvSpPr>
        <p:spPr>
          <a:xfrm>
            <a:off x="15167182" y="9091749"/>
            <a:ext cx="1919035" cy="904967"/>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C6A946FB-0C96-4FC8-B1BD-B0B0E616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9" y="8392086"/>
            <a:ext cx="3581407" cy="1152146"/>
          </a:xfrm>
          <a:prstGeom prst="rect">
            <a:avLst/>
          </a:prstGeom>
        </p:spPr>
      </p:pic>
    </p:spTree>
    <p:extLst>
      <p:ext uri="{BB962C8B-B14F-4D97-AF65-F5344CB8AC3E}">
        <p14:creationId xmlns:p14="http://schemas.microsoft.com/office/powerpoint/2010/main" val="31373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4255856" y="6047568"/>
            <a:ext cx="9211886" cy="1173815"/>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BOARD LEADERSHIP</a:t>
            </a:r>
          </a:p>
        </p:txBody>
      </p:sp>
      <p:sp>
        <p:nvSpPr>
          <p:cNvPr id="2" name="TextBox 1"/>
          <p:cNvSpPr txBox="1"/>
          <p:nvPr/>
        </p:nvSpPr>
        <p:spPr>
          <a:xfrm>
            <a:off x="4255856" y="1061339"/>
            <a:ext cx="9782638" cy="498622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0" normalizeH="0" baseline="0" noProof="0" dirty="0">
                <a:ln>
                  <a:noFill/>
                </a:ln>
                <a:solidFill>
                  <a:srgbClr val="000000"/>
                </a:solidFill>
                <a:effectLst/>
                <a:uLnTx/>
                <a:uFillTx/>
                <a:latin typeface="Oswald" pitchFamily="2" charset="0"/>
                <a:ea typeface="+mn-ea"/>
                <a:cs typeface="+mn-cs"/>
              </a:rPr>
              <a:t>Equipping Elders for Effective Leadership </a:t>
            </a:r>
          </a:p>
        </p:txBody>
      </p:sp>
      <p:cxnSp>
        <p:nvCxnSpPr>
          <p:cNvPr id="6" name="Straight Connector 5"/>
          <p:cNvCxnSpPr/>
          <p:nvPr/>
        </p:nvCxnSpPr>
        <p:spPr>
          <a:xfrm>
            <a:off x="11996454"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4008"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8133" y="8908900"/>
            <a:ext cx="3851547" cy="1173814"/>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C320F922-F622-42AB-807A-1715EF63EDCF}"/>
              </a:ext>
            </a:extLst>
          </p:cNvPr>
          <p:cNvSpPr txBox="1"/>
          <p:nvPr/>
        </p:nvSpPr>
        <p:spPr>
          <a:xfrm>
            <a:off x="15167182" y="9091749"/>
            <a:ext cx="1919035" cy="904967"/>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C6A946FB-0C96-4FC8-B1BD-B0B0E616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9" y="8392086"/>
            <a:ext cx="3581407" cy="1152146"/>
          </a:xfrm>
          <a:prstGeom prst="rect">
            <a:avLst/>
          </a:prstGeom>
        </p:spPr>
      </p:pic>
    </p:spTree>
    <p:extLst>
      <p:ext uri="{BB962C8B-B14F-4D97-AF65-F5344CB8AC3E}">
        <p14:creationId xmlns:p14="http://schemas.microsoft.com/office/powerpoint/2010/main" val="17778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EFFECTIVE GOVERNANCE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SIX FOCUS AREAS </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ENDS OVER MEANS</a:t>
            </a:r>
          </a:p>
        </p:txBody>
      </p:sp>
      <p:sp>
        <p:nvSpPr>
          <p:cNvPr id="35" name="TextBox 34"/>
          <p:cNvSpPr txBox="1"/>
          <p:nvPr/>
        </p:nvSpPr>
        <p:spPr>
          <a:xfrm>
            <a:off x="3103795" y="1770162"/>
            <a:ext cx="3585196"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19466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558432" y="1317317"/>
            <a:ext cx="15172860" cy="2724071"/>
          </a:xfrm>
          <a:prstGeom prst="rect">
            <a:avLst/>
          </a:prstGeom>
          <a:noFill/>
        </p:spPr>
        <p:txBody>
          <a:bodyPr wrap="square" lIns="137407" tIns="68703" rIns="137407" bIns="68703" rtlCol="0">
            <a:spAutoFit/>
          </a:bodyPr>
          <a:lstStyle/>
          <a:p>
            <a:r>
              <a:rPr lang="en-US" sz="8400" dirty="0">
                <a:solidFill>
                  <a:srgbClr val="000000"/>
                </a:solidFill>
                <a:latin typeface="Raleway" pitchFamily="34" charset="0"/>
                <a:ea typeface="Droid Sans" pitchFamily="34" charset="0"/>
                <a:cs typeface="Droid Sans" pitchFamily="34" charset="0"/>
              </a:rPr>
              <a:t>ALLIANCE GOVERNANCE</a:t>
            </a:r>
          </a:p>
          <a:p>
            <a:pPr algn="r"/>
            <a:r>
              <a:rPr lang="en-US" sz="8400" dirty="0">
                <a:solidFill>
                  <a:srgbClr val="000000"/>
                </a:solidFill>
                <a:latin typeface="Raleway" pitchFamily="34" charset="0"/>
                <a:ea typeface="Droid Sans" pitchFamily="34" charset="0"/>
                <a:cs typeface="Droid Sans" pitchFamily="34" charset="0"/>
              </a:rPr>
              <a:t>DISTINCTIVES</a:t>
            </a:r>
          </a:p>
        </p:txBody>
      </p:sp>
      <p:sp>
        <p:nvSpPr>
          <p:cNvPr id="3" name="Rectangle 2"/>
          <p:cNvSpPr/>
          <p:nvPr/>
        </p:nvSpPr>
        <p:spPr>
          <a:xfrm>
            <a:off x="9835628" y="4893667"/>
            <a:ext cx="7135814" cy="2354739"/>
          </a:xfrm>
          <a:prstGeom prst="rect">
            <a:avLst/>
          </a:prstGeom>
        </p:spPr>
        <p:txBody>
          <a:bodyPr wrap="square" lIns="137407" tIns="68703" rIns="137407" bIns="68703">
            <a:spAutoFit/>
          </a:bodyPr>
          <a:lstStyle/>
          <a:p>
            <a:r>
              <a:rPr lang="en-US" sz="3600" dirty="0">
                <a:solidFill>
                  <a:srgbClr val="1D5C87"/>
                </a:solidFill>
                <a:latin typeface="Open Sans" pitchFamily="34" charset="0"/>
                <a:ea typeface="Open Sans" pitchFamily="34" charset="0"/>
                <a:cs typeface="Open Sans" pitchFamily="34" charset="0"/>
              </a:rPr>
              <a:t>Certain unique governance items in The Christian and Missionary Alliance require careful thought.</a:t>
            </a:r>
          </a:p>
        </p:txBody>
      </p:sp>
      <p:sp>
        <p:nvSpPr>
          <p:cNvPr id="37" name="TextBox 36"/>
          <p:cNvSpPr txBox="1"/>
          <p:nvPr/>
        </p:nvSpPr>
        <p:spPr>
          <a:xfrm>
            <a:off x="2366584" y="3716254"/>
            <a:ext cx="5475311" cy="692711"/>
          </a:xfrm>
          <a:prstGeom prst="rect">
            <a:avLst/>
          </a:prstGeom>
          <a:noFill/>
        </p:spPr>
        <p:txBody>
          <a:bodyPr wrap="square" lIns="137407" tIns="68703" rIns="137407" bIns="68703" rtlCol="0">
            <a:spAutoFit/>
          </a:bodyPr>
          <a:lstStyle/>
          <a:p>
            <a:r>
              <a:rPr lang="en-US" sz="3600" dirty="0">
                <a:solidFill>
                  <a:schemeClr val="tx1">
                    <a:lumMod val="95000"/>
                    <a:lumOff val="5000"/>
                  </a:schemeClr>
                </a:solidFill>
                <a:latin typeface="Oswald" pitchFamily="2" charset="0"/>
                <a:ea typeface="Droid Sans" pitchFamily="34" charset="0"/>
                <a:cs typeface="Droid Sans" pitchFamily="34" charset="0"/>
              </a:rPr>
              <a:t>ROLE OF THE LEAD PASTOR</a:t>
            </a:r>
          </a:p>
        </p:txBody>
      </p:sp>
      <p:sp>
        <p:nvSpPr>
          <p:cNvPr id="39" name="TextBox 38"/>
          <p:cNvSpPr txBox="1"/>
          <p:nvPr/>
        </p:nvSpPr>
        <p:spPr>
          <a:xfrm>
            <a:off x="2367938" y="5393449"/>
            <a:ext cx="5475311" cy="692711"/>
          </a:xfrm>
          <a:prstGeom prst="rect">
            <a:avLst/>
          </a:prstGeom>
          <a:noFill/>
        </p:spPr>
        <p:txBody>
          <a:bodyPr wrap="square" lIns="137407" tIns="68703" rIns="137407" bIns="68703" rtlCol="0">
            <a:spAutoFit/>
          </a:bodyPr>
          <a:lstStyle/>
          <a:p>
            <a:r>
              <a:rPr lang="en-US" sz="3600" dirty="0">
                <a:solidFill>
                  <a:schemeClr val="tx1">
                    <a:lumMod val="95000"/>
                    <a:lumOff val="5000"/>
                  </a:schemeClr>
                </a:solidFill>
                <a:latin typeface="Oswald" pitchFamily="2" charset="0"/>
                <a:ea typeface="Droid Sans" pitchFamily="34" charset="0"/>
                <a:cs typeface="Droid Sans" pitchFamily="34" charset="0"/>
              </a:rPr>
              <a:t>ROLE OF </a:t>
            </a:r>
            <a:r>
              <a:rPr lang="en-US" sz="3600">
                <a:solidFill>
                  <a:schemeClr val="tx1">
                    <a:lumMod val="95000"/>
                    <a:lumOff val="5000"/>
                  </a:schemeClr>
                </a:solidFill>
                <a:latin typeface="Oswald" pitchFamily="2" charset="0"/>
                <a:ea typeface="Droid Sans" pitchFamily="34" charset="0"/>
                <a:cs typeface="Droid Sans" pitchFamily="34" charset="0"/>
              </a:rPr>
              <a:t>THE BOARD OFFICERS</a:t>
            </a:r>
            <a:endParaRPr lang="en-US" sz="3600" dirty="0">
              <a:solidFill>
                <a:schemeClr val="tx1">
                  <a:lumMod val="95000"/>
                  <a:lumOff val="5000"/>
                </a:schemeClr>
              </a:solidFill>
              <a:latin typeface="Oswald" pitchFamily="2" charset="0"/>
              <a:ea typeface="Droid Sans" pitchFamily="34" charset="0"/>
              <a:cs typeface="Droid Sans" pitchFamily="34" charset="0"/>
            </a:endParaRPr>
          </a:p>
        </p:txBody>
      </p:sp>
      <p:sp>
        <p:nvSpPr>
          <p:cNvPr id="65" name="TextBox 64"/>
          <p:cNvSpPr txBox="1"/>
          <p:nvPr/>
        </p:nvSpPr>
        <p:spPr>
          <a:xfrm>
            <a:off x="2366584" y="6999918"/>
            <a:ext cx="6413455" cy="692746"/>
          </a:xfrm>
          <a:prstGeom prst="rect">
            <a:avLst/>
          </a:prstGeom>
          <a:noFill/>
        </p:spPr>
        <p:txBody>
          <a:bodyPr wrap="square" lIns="137407" tIns="68703" rIns="137407" bIns="68703" rtlCol="0">
            <a:spAutoFit/>
          </a:bodyPr>
          <a:lstStyle/>
          <a:p>
            <a:r>
              <a:rPr lang="en-US" sz="3600" dirty="0">
                <a:solidFill>
                  <a:schemeClr val="tx1">
                    <a:lumMod val="95000"/>
                    <a:lumOff val="5000"/>
                  </a:schemeClr>
                </a:solidFill>
                <a:latin typeface="Oswald" pitchFamily="2" charset="0"/>
                <a:ea typeface="Droid Sans" pitchFamily="34" charset="0"/>
                <a:cs typeface="Droid Sans" pitchFamily="34" charset="0"/>
              </a:rPr>
              <a:t>HIRING AND ENDING EMPLOYMENT</a:t>
            </a:r>
          </a:p>
        </p:txBody>
      </p:sp>
      <p:sp>
        <p:nvSpPr>
          <p:cNvPr id="68" name="Oval 67"/>
          <p:cNvSpPr/>
          <p:nvPr/>
        </p:nvSpPr>
        <p:spPr>
          <a:xfrm>
            <a:off x="1546792" y="5359915"/>
            <a:ext cx="712789" cy="71112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70" name="Oval 69"/>
          <p:cNvSpPr/>
          <p:nvPr/>
        </p:nvSpPr>
        <p:spPr>
          <a:xfrm>
            <a:off x="1546790" y="7009364"/>
            <a:ext cx="712789" cy="71112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TextBox 23"/>
          <p:cNvSpPr txBox="1"/>
          <p:nvPr/>
        </p:nvSpPr>
        <p:spPr>
          <a:xfrm>
            <a:off x="14655593" y="1460796"/>
            <a:ext cx="1774923" cy="1385422"/>
          </a:xfrm>
          <a:prstGeom prst="rect">
            <a:avLst/>
          </a:prstGeom>
          <a:noFill/>
        </p:spPr>
        <p:txBody>
          <a:bodyPr wrap="square" lIns="137407" tIns="68703" rIns="137407" bIns="68703" rtlCol="0">
            <a:spAutoFit/>
          </a:bodyPr>
          <a:lstStyle/>
          <a:p>
            <a:r>
              <a:rPr lang="en-US" sz="8100" dirty="0">
                <a:solidFill>
                  <a:srgbClr val="1D5C87"/>
                </a:solidFill>
                <a:latin typeface="Oswald" pitchFamily="2" charset="0"/>
                <a:ea typeface="Droid Sans" pitchFamily="34" charset="0"/>
                <a:cs typeface="Droid Sans" pitchFamily="34" charset="0"/>
              </a:rPr>
              <a:t>///</a:t>
            </a:r>
          </a:p>
        </p:txBody>
      </p:sp>
      <p:grpSp>
        <p:nvGrpSpPr>
          <p:cNvPr id="2" name="Group 1"/>
          <p:cNvGrpSpPr/>
          <p:nvPr/>
        </p:nvGrpSpPr>
        <p:grpSpPr>
          <a:xfrm>
            <a:off x="1557076" y="3686391"/>
            <a:ext cx="880889" cy="769441"/>
            <a:chOff x="1555487" y="3686390"/>
            <a:chExt cx="880889" cy="740282"/>
          </a:xfrm>
        </p:grpSpPr>
        <p:sp>
          <p:nvSpPr>
            <p:cNvPr id="66" name="Oval 65"/>
            <p:cNvSpPr/>
            <p:nvPr/>
          </p:nvSpPr>
          <p:spPr>
            <a:xfrm>
              <a:off x="1555487" y="3715550"/>
              <a:ext cx="712789" cy="711122"/>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sz="4800" dirty="0">
                <a:solidFill>
                  <a:srgbClr val="1D5C87"/>
                </a:solidFill>
                <a:latin typeface="Century Gothic" panose="020B0502020202020204" pitchFamily="34" charset="0"/>
              </a:endParaRPr>
            </a:p>
          </p:txBody>
        </p:sp>
        <p:sp>
          <p:nvSpPr>
            <p:cNvPr id="5" name="TextBox 4"/>
            <p:cNvSpPr txBox="1"/>
            <p:nvPr/>
          </p:nvSpPr>
          <p:spPr>
            <a:xfrm>
              <a:off x="1675906" y="3686390"/>
              <a:ext cx="760470" cy="740282"/>
            </a:xfrm>
            <a:prstGeom prst="rect">
              <a:avLst/>
            </a:prstGeom>
            <a:noFill/>
          </p:spPr>
          <p:txBody>
            <a:bodyPr wrap="square" rtlCol="0">
              <a:spAutoFit/>
            </a:bodyPr>
            <a:lstStyle/>
            <a:p>
              <a:r>
                <a:rPr lang="en-CA" sz="4400" b="1" dirty="0">
                  <a:solidFill>
                    <a:srgbClr val="2677AE"/>
                  </a:solidFill>
                  <a:latin typeface="Century Gothic" panose="020B0502020202020204" pitchFamily="34" charset="0"/>
                </a:rPr>
                <a:t>&gt;</a:t>
              </a:r>
            </a:p>
          </p:txBody>
        </p:sp>
      </p:grpSp>
      <p:sp>
        <p:nvSpPr>
          <p:cNvPr id="16" name="TextBox 15"/>
          <p:cNvSpPr txBox="1"/>
          <p:nvPr/>
        </p:nvSpPr>
        <p:spPr>
          <a:xfrm>
            <a:off x="1679441" y="5305548"/>
            <a:ext cx="760470" cy="769441"/>
          </a:xfrm>
          <a:prstGeom prst="rect">
            <a:avLst/>
          </a:prstGeom>
          <a:noFill/>
        </p:spPr>
        <p:txBody>
          <a:bodyPr wrap="square" rtlCol="0">
            <a:spAutoFit/>
          </a:bodyPr>
          <a:lstStyle/>
          <a:p>
            <a:r>
              <a:rPr lang="en-CA" sz="4400" b="1" dirty="0">
                <a:solidFill>
                  <a:srgbClr val="2677AE"/>
                </a:solidFill>
                <a:latin typeface="Century Gothic" panose="020B0502020202020204" pitchFamily="34" charset="0"/>
              </a:rPr>
              <a:t>&gt;</a:t>
            </a:r>
          </a:p>
        </p:txBody>
      </p:sp>
      <p:sp>
        <p:nvSpPr>
          <p:cNvPr id="17" name="TextBox 16"/>
          <p:cNvSpPr txBox="1"/>
          <p:nvPr/>
        </p:nvSpPr>
        <p:spPr>
          <a:xfrm>
            <a:off x="1677494" y="6979073"/>
            <a:ext cx="760470" cy="769441"/>
          </a:xfrm>
          <a:prstGeom prst="rect">
            <a:avLst/>
          </a:prstGeom>
          <a:noFill/>
        </p:spPr>
        <p:txBody>
          <a:bodyPr wrap="square" rtlCol="0">
            <a:spAutoFit/>
          </a:bodyPr>
          <a:lstStyle/>
          <a:p>
            <a:r>
              <a:rPr lang="en-CA" sz="4400" b="1" dirty="0">
                <a:solidFill>
                  <a:srgbClr val="2677AE"/>
                </a:solidFill>
                <a:latin typeface="Century Gothic" panose="020B0502020202020204" pitchFamily="34" charset="0"/>
              </a:rPr>
              <a:t>&gt;</a:t>
            </a:r>
          </a:p>
        </p:txBody>
      </p:sp>
    </p:spTree>
    <p:extLst>
      <p:ext uri="{BB962C8B-B14F-4D97-AF65-F5344CB8AC3E}">
        <p14:creationId xmlns:p14="http://schemas.microsoft.com/office/powerpoint/2010/main" val="39752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37" grpId="0"/>
      <p:bldP spid="39" grpId="0"/>
      <p:bldP spid="65" grpId="0"/>
      <p:bldP spid="68" grpId="0" animBg="1"/>
      <p:bldP spid="70" grpId="0" animBg="1"/>
      <p:bldP spid="24"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allelogram 13"/>
          <p:cNvSpPr/>
          <p:nvPr/>
        </p:nvSpPr>
        <p:spPr>
          <a:xfrm>
            <a:off x="7299959" y="3356987"/>
            <a:ext cx="4028261" cy="1662864"/>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6" name="TextBox 35"/>
          <p:cNvSpPr txBox="1"/>
          <p:nvPr/>
        </p:nvSpPr>
        <p:spPr>
          <a:xfrm>
            <a:off x="1420954" y="1880282"/>
            <a:ext cx="14697076" cy="3139569"/>
          </a:xfrm>
          <a:prstGeom prst="rect">
            <a:avLst/>
          </a:prstGeom>
          <a:noFill/>
        </p:spPr>
        <p:txBody>
          <a:bodyPr wrap="square" lIns="137407" tIns="68703" rIns="137407" bIns="68703" rtlCol="0">
            <a:spAutoFit/>
          </a:bodyPr>
          <a:lstStyle/>
          <a:p>
            <a:r>
              <a:rPr lang="en-US" sz="9600" dirty="0">
                <a:latin typeface="Raleway" pitchFamily="34" charset="0"/>
                <a:ea typeface="Droid Sans" pitchFamily="34" charset="0"/>
                <a:cs typeface="Droid Sans" pitchFamily="34" charset="0"/>
              </a:rPr>
              <a:t>ROLE OF THE</a:t>
            </a:r>
          </a:p>
          <a:p>
            <a:pPr algn="r"/>
            <a:r>
              <a:rPr lang="en-US" sz="9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LEAD </a:t>
            </a:r>
            <a:r>
              <a:rPr lang="en-US" sz="9600" dirty="0">
                <a:latin typeface="Raleway" pitchFamily="34" charset="0"/>
                <a:ea typeface="Droid Sans" pitchFamily="34" charset="0"/>
                <a:cs typeface="Droid Sans" pitchFamily="34" charset="0"/>
              </a:rPr>
              <a:t>PASTOR</a:t>
            </a:r>
            <a:endParaRPr lang="en-US" sz="9900" dirty="0">
              <a:solidFill>
                <a:schemeClr val="bg1"/>
              </a:solidFill>
              <a:latin typeface="Raleway" pitchFamily="34" charset="0"/>
              <a:ea typeface="Droid Sans" pitchFamily="34" charset="0"/>
              <a:cs typeface="Droid Sans" pitchFamily="34" charset="0"/>
            </a:endParaRPr>
          </a:p>
        </p:txBody>
      </p:sp>
      <p:sp>
        <p:nvSpPr>
          <p:cNvPr id="38" name="Rectangle 37"/>
          <p:cNvSpPr/>
          <p:nvPr/>
        </p:nvSpPr>
        <p:spPr>
          <a:xfrm>
            <a:off x="2176320" y="6311642"/>
            <a:ext cx="13941710" cy="1712127"/>
          </a:xfrm>
          <a:prstGeom prst="rect">
            <a:avLst/>
          </a:prstGeom>
        </p:spPr>
        <p:txBody>
          <a:bodyPr wrap="square" lIns="137407" tIns="68703" rIns="137407" bIns="68703">
            <a:spAutoFit/>
          </a:bodyPr>
          <a:lstStyle/>
          <a:p>
            <a:pPr algn="ctr">
              <a:lnSpc>
                <a:spcPct val="150000"/>
              </a:lnSpc>
            </a:pPr>
            <a:r>
              <a:rPr lang="en-US" sz="3600" dirty="0">
                <a:latin typeface="Open Sans" pitchFamily="34" charset="0"/>
                <a:ea typeface="Open Sans" pitchFamily="34" charset="0"/>
                <a:cs typeface="Open Sans" pitchFamily="34" charset="0"/>
              </a:rPr>
              <a:t>In The Christian and Missionary Alliance</a:t>
            </a:r>
          </a:p>
          <a:p>
            <a:pPr algn="ctr">
              <a:lnSpc>
                <a:spcPct val="150000"/>
              </a:lnSpc>
            </a:pPr>
            <a:r>
              <a:rPr lang="en-US" sz="3600" dirty="0">
                <a:latin typeface="Open Sans" pitchFamily="34" charset="0"/>
                <a:ea typeface="Open Sans" pitchFamily="34" charset="0"/>
                <a:cs typeface="Open Sans" pitchFamily="34" charset="0"/>
              </a:rPr>
              <a:t>the Lead Pastor wears several different hats...</a:t>
            </a:r>
          </a:p>
        </p:txBody>
      </p:sp>
    </p:spTree>
    <p:extLst>
      <p:ext uri="{BB962C8B-B14F-4D97-AF65-F5344CB8AC3E}">
        <p14:creationId xmlns:p14="http://schemas.microsoft.com/office/powerpoint/2010/main" val="34979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6"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DED6A7-6890-5E33-B4F6-53FC12B302E4}"/>
              </a:ext>
            </a:extLst>
          </p:cNvPr>
          <p:cNvGrpSpPr/>
          <p:nvPr/>
        </p:nvGrpSpPr>
        <p:grpSpPr>
          <a:xfrm>
            <a:off x="1470810" y="1007223"/>
            <a:ext cx="15352731" cy="1492966"/>
            <a:chOff x="1558434" y="1007223"/>
            <a:chExt cx="15352731" cy="1492966"/>
          </a:xfrm>
        </p:grpSpPr>
        <p:sp>
          <p:nvSpPr>
            <p:cNvPr id="2" name="Parallelogram 1">
              <a:extLst>
                <a:ext uri="{FF2B5EF4-FFF2-40B4-BE49-F238E27FC236}">
                  <a16:creationId xmlns:a16="http://schemas.microsoft.com/office/drawing/2014/main" id="{7EDDDFA1-97EF-D8F3-C7DA-46D58A683676}"/>
                </a:ext>
              </a:extLst>
            </p:cNvPr>
            <p:cNvSpPr/>
            <p:nvPr/>
          </p:nvSpPr>
          <p:spPr>
            <a:xfrm>
              <a:off x="8763000" y="1007223"/>
              <a:ext cx="3708220" cy="1492966"/>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5" name="TextBox 24"/>
            <p:cNvSpPr txBox="1"/>
            <p:nvPr/>
          </p:nvSpPr>
          <p:spPr>
            <a:xfrm>
              <a:off x="1558434" y="1007224"/>
              <a:ext cx="15352731"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latin typeface="Raleway" pitchFamily="34" charset="0"/>
                  <a:ea typeface="Droid Sans" pitchFamily="34" charset="0"/>
                  <a:cs typeface="Droid Sans" pitchFamily="34" charset="0"/>
                </a:rPr>
                <a:t>LEAD</a:t>
              </a:r>
              <a:r>
                <a:rPr lang="en-US" sz="8800" dirty="0">
                  <a:latin typeface="Raleway" pitchFamily="34" charset="0"/>
                  <a:ea typeface="Droid Sans" pitchFamily="34" charset="0"/>
                  <a:cs typeface="Droid Sans" pitchFamily="34" charset="0"/>
                </a:rPr>
                <a:t> PASTOR</a:t>
              </a:r>
            </a:p>
          </p:txBody>
        </p:sp>
      </p:grpSp>
      <p:sp>
        <p:nvSpPr>
          <p:cNvPr id="26" name="Rectangle 25"/>
          <p:cNvSpPr/>
          <p:nvPr/>
        </p:nvSpPr>
        <p:spPr>
          <a:xfrm>
            <a:off x="9022080" y="3848238"/>
            <a:ext cx="7659747" cy="3078014"/>
          </a:xfrm>
          <a:prstGeom prst="rect">
            <a:avLst/>
          </a:prstGeom>
        </p:spPr>
        <p:txBody>
          <a:bodyPr wrap="square" lIns="137407" tIns="68703" rIns="137407" bIns="68703">
            <a:spAutoFit/>
          </a:bodyPr>
          <a:lstStyle/>
          <a:p>
            <a:pPr>
              <a:lnSpc>
                <a:spcPct val="150000"/>
              </a:lnSpc>
            </a:pPr>
            <a:r>
              <a:rPr lang="en-US" sz="3000" dirty="0">
                <a:latin typeface="Open Sans" pitchFamily="34" charset="0"/>
                <a:ea typeface="Open Sans" pitchFamily="34" charset="0"/>
                <a:cs typeface="Open Sans" pitchFamily="34" charset="0"/>
              </a:rPr>
              <a:t>The senior pastor of the church shall be </a:t>
            </a:r>
            <a:r>
              <a:rPr lang="en-US" sz="3000" b="1" dirty="0">
                <a:latin typeface="Open Sans" pitchFamily="34" charset="0"/>
                <a:ea typeface="Open Sans" pitchFamily="34" charset="0"/>
                <a:cs typeface="Open Sans" pitchFamily="34" charset="0"/>
              </a:rPr>
              <a:t>called</a:t>
            </a:r>
            <a:r>
              <a:rPr lang="en-US" sz="3000" dirty="0">
                <a:latin typeface="Open Sans" pitchFamily="34" charset="0"/>
                <a:ea typeface="Open Sans" pitchFamily="34" charset="0"/>
                <a:cs typeface="Open Sans" pitchFamily="34" charset="0"/>
              </a:rPr>
              <a:t> by the Board and </a:t>
            </a:r>
            <a:r>
              <a:rPr lang="en-US" sz="3000" b="1" dirty="0">
                <a:latin typeface="Open Sans" pitchFamily="34" charset="0"/>
                <a:ea typeface="Open Sans" pitchFamily="34" charset="0"/>
                <a:cs typeface="Open Sans" pitchFamily="34" charset="0"/>
              </a:rPr>
              <a:t>appointed</a:t>
            </a:r>
            <a:r>
              <a:rPr lang="en-US" sz="3000" dirty="0">
                <a:latin typeface="Open Sans" pitchFamily="34" charset="0"/>
                <a:ea typeface="Open Sans" pitchFamily="34" charset="0"/>
                <a:cs typeface="Open Sans" pitchFamily="34" charset="0"/>
              </a:rPr>
              <a:t> by the District Superintendent.</a:t>
            </a:r>
          </a:p>
          <a:p>
            <a:pPr algn="r"/>
            <a:endParaRPr lang="en-US" sz="2800" dirty="0">
              <a:solidFill>
                <a:srgbClr val="848388"/>
              </a:solidFill>
              <a:latin typeface="Open Sans" pitchFamily="34" charset="0"/>
              <a:ea typeface="Open Sans" pitchFamily="34" charset="0"/>
              <a:cs typeface="Open Sans" pitchFamily="34" charset="0"/>
            </a:endParaRPr>
          </a:p>
          <a:p>
            <a:pPr algn="r"/>
            <a:r>
              <a:rPr lang="en-US" sz="2800" i="1" dirty="0">
                <a:solidFill>
                  <a:srgbClr val="848388"/>
                </a:solidFill>
                <a:latin typeface="Open Sans" pitchFamily="34" charset="0"/>
                <a:ea typeface="Open Sans" pitchFamily="34" charset="0"/>
                <a:cs typeface="Open Sans" pitchFamily="34" charset="0"/>
              </a:rPr>
              <a:t>Local Church Constitution</a:t>
            </a:r>
            <a:r>
              <a:rPr lang="en-US" sz="2800" dirty="0">
                <a:solidFill>
                  <a:srgbClr val="848388"/>
                </a:solidFill>
                <a:latin typeface="Open Sans" pitchFamily="34" charset="0"/>
                <a:ea typeface="Open Sans" pitchFamily="34" charset="0"/>
                <a:cs typeface="Open Sans" pitchFamily="34" charset="0"/>
              </a:rPr>
              <a:t>, 9.1</a:t>
            </a:r>
          </a:p>
        </p:txBody>
      </p:sp>
      <p:grpSp>
        <p:nvGrpSpPr>
          <p:cNvPr id="4" name="Group 3">
            <a:extLst>
              <a:ext uri="{FF2B5EF4-FFF2-40B4-BE49-F238E27FC236}">
                <a16:creationId xmlns:a16="http://schemas.microsoft.com/office/drawing/2014/main" id="{5C7980B5-D451-4DEC-D42A-A02BA795DA22}"/>
              </a:ext>
            </a:extLst>
          </p:cNvPr>
          <p:cNvGrpSpPr/>
          <p:nvPr/>
        </p:nvGrpSpPr>
        <p:grpSpPr>
          <a:xfrm>
            <a:off x="1784893" y="4517337"/>
            <a:ext cx="6206428" cy="1139894"/>
            <a:chOff x="1784893" y="4210359"/>
            <a:chExt cx="6206428" cy="1139894"/>
          </a:xfrm>
        </p:grpSpPr>
        <p:sp>
          <p:nvSpPr>
            <p:cNvPr id="27" name="TextBox 26"/>
            <p:cNvSpPr txBox="1"/>
            <p:nvPr/>
          </p:nvSpPr>
          <p:spPr>
            <a:xfrm>
              <a:off x="2738349" y="4210359"/>
              <a:ext cx="5252972" cy="754301"/>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An employee of the Board</a:t>
              </a:r>
            </a:p>
          </p:txBody>
        </p:sp>
        <p:cxnSp>
          <p:nvCxnSpPr>
            <p:cNvPr id="9" name="Straight Connector 8">
              <a:extLst>
                <a:ext uri="{FF2B5EF4-FFF2-40B4-BE49-F238E27FC236}">
                  <a16:creationId xmlns:a16="http://schemas.microsoft.com/office/drawing/2014/main" id="{5AE987DC-A6B9-3684-FF62-712C8B2AAD7B}"/>
                </a:ext>
              </a:extLst>
            </p:cNvPr>
            <p:cNvCxnSpPr/>
            <p:nvPr/>
          </p:nvCxnSpPr>
          <p:spPr>
            <a:xfrm>
              <a:off x="2738349" y="4932989"/>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A8EA0AF4-BB15-4D14-11E0-B10AFA56FC26}"/>
                </a:ext>
              </a:extLst>
            </p:cNvPr>
            <p:cNvSpPr/>
            <p:nvPr/>
          </p:nvSpPr>
          <p:spPr>
            <a:xfrm rot="2789280">
              <a:off x="1785871" y="4514746"/>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spTree>
    <p:extLst>
      <p:ext uri="{BB962C8B-B14F-4D97-AF65-F5344CB8AC3E}">
        <p14:creationId xmlns:p14="http://schemas.microsoft.com/office/powerpoint/2010/main" val="5061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915401" y="3043647"/>
            <a:ext cx="7820516" cy="4552905"/>
          </a:xfrm>
          <a:prstGeom prst="rect">
            <a:avLst/>
          </a:prstGeom>
        </p:spPr>
        <p:txBody>
          <a:bodyPr wrap="square" lIns="137407" tIns="68703" rIns="137407" bIns="68703">
            <a:spAutoFit/>
          </a:bodyPr>
          <a:lstStyle/>
          <a:p>
            <a:pPr>
              <a:lnSpc>
                <a:spcPct val="150000"/>
              </a:lnSpc>
            </a:pPr>
            <a:r>
              <a:rPr lang="en-US" sz="2800" dirty="0">
                <a:latin typeface="Open Sans" pitchFamily="34" charset="0"/>
                <a:ea typeface="Open Sans" pitchFamily="34" charset="0"/>
                <a:cs typeface="Open Sans" pitchFamily="34" charset="0"/>
              </a:rPr>
              <a:t>The senior pastor or a member of the Board appointed by the senior pastor shall be the chair. The senior pastor shall have </a:t>
            </a:r>
            <a:r>
              <a:rPr lang="en-US" sz="2800" b="1" dirty="0">
                <a:latin typeface="Open Sans" pitchFamily="34" charset="0"/>
                <a:ea typeface="Open Sans" pitchFamily="34" charset="0"/>
                <a:cs typeface="Open Sans" pitchFamily="34" charset="0"/>
              </a:rPr>
              <a:t>primary responsibility for oversight of the Board </a:t>
            </a:r>
            <a:r>
              <a:rPr lang="en-US" sz="2800" dirty="0">
                <a:latin typeface="Open Sans" pitchFamily="34" charset="0"/>
                <a:ea typeface="Open Sans" pitchFamily="34" charset="0"/>
                <a:cs typeface="Open Sans" pitchFamily="34" charset="0"/>
              </a:rPr>
              <a:t>and the church and shall function within the job description approved by the Board.</a:t>
            </a:r>
          </a:p>
          <a:p>
            <a:pPr algn="r">
              <a:lnSpc>
                <a:spcPct val="150000"/>
              </a:lnSpc>
            </a:pPr>
            <a:r>
              <a:rPr lang="en-US" sz="2600" i="1" dirty="0">
                <a:solidFill>
                  <a:srgbClr val="848388"/>
                </a:solidFill>
                <a:latin typeface="Open Sans" pitchFamily="34" charset="0"/>
                <a:ea typeface="Open Sans" pitchFamily="34" charset="0"/>
                <a:cs typeface="Open Sans" pitchFamily="34" charset="0"/>
              </a:rPr>
              <a:t>Local Church Constitution</a:t>
            </a:r>
            <a:r>
              <a:rPr lang="en-US" sz="2600" dirty="0">
                <a:solidFill>
                  <a:srgbClr val="848388"/>
                </a:solidFill>
                <a:latin typeface="Open Sans" pitchFamily="34" charset="0"/>
                <a:ea typeface="Open Sans" pitchFamily="34" charset="0"/>
                <a:cs typeface="Open Sans" pitchFamily="34" charset="0"/>
              </a:rPr>
              <a:t>, 8.1</a:t>
            </a:r>
          </a:p>
        </p:txBody>
      </p:sp>
      <p:grpSp>
        <p:nvGrpSpPr>
          <p:cNvPr id="2" name="Group 1"/>
          <p:cNvGrpSpPr/>
          <p:nvPr/>
        </p:nvGrpSpPr>
        <p:grpSpPr>
          <a:xfrm>
            <a:off x="1730803" y="4635172"/>
            <a:ext cx="5885995" cy="1369854"/>
            <a:chOff x="1729215" y="4635171"/>
            <a:chExt cx="5885995" cy="1369854"/>
          </a:xfrm>
        </p:grpSpPr>
        <p:sp>
          <p:nvSpPr>
            <p:cNvPr id="27" name="TextBox 26"/>
            <p:cNvSpPr txBox="1"/>
            <p:nvPr/>
          </p:nvSpPr>
          <p:spPr>
            <a:xfrm>
              <a:off x="2738070" y="4635171"/>
              <a:ext cx="4877140" cy="1369854"/>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Responsible for oversight of the Board</a:t>
              </a:r>
            </a:p>
          </p:txBody>
        </p:sp>
        <p:cxnSp>
          <p:nvCxnSpPr>
            <p:cNvPr id="37" name="Straight Connector 36"/>
            <p:cNvCxnSpPr/>
            <p:nvPr/>
          </p:nvCxnSpPr>
          <p:spPr>
            <a:xfrm>
              <a:off x="2682671" y="5320099"/>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42" name="Teardrop 41"/>
            <p:cNvSpPr/>
            <p:nvPr/>
          </p:nvSpPr>
          <p:spPr>
            <a:xfrm rot="2789280">
              <a:off x="1730193" y="4901856"/>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grpSp>
        <p:nvGrpSpPr>
          <p:cNvPr id="3" name="Group 2">
            <a:extLst>
              <a:ext uri="{FF2B5EF4-FFF2-40B4-BE49-F238E27FC236}">
                <a16:creationId xmlns:a16="http://schemas.microsoft.com/office/drawing/2014/main" id="{D519DF1E-ADA8-0F20-01B0-87C47E1C53A7}"/>
              </a:ext>
            </a:extLst>
          </p:cNvPr>
          <p:cNvGrpSpPr/>
          <p:nvPr/>
        </p:nvGrpSpPr>
        <p:grpSpPr>
          <a:xfrm>
            <a:off x="1470810" y="1007223"/>
            <a:ext cx="15352731" cy="1492966"/>
            <a:chOff x="1558434" y="1007223"/>
            <a:chExt cx="15352731" cy="1492966"/>
          </a:xfrm>
        </p:grpSpPr>
        <p:sp>
          <p:nvSpPr>
            <p:cNvPr id="4" name="Parallelogram 3">
              <a:extLst>
                <a:ext uri="{FF2B5EF4-FFF2-40B4-BE49-F238E27FC236}">
                  <a16:creationId xmlns:a16="http://schemas.microsoft.com/office/drawing/2014/main" id="{BA38ED3A-9AF0-F2AC-521E-5C95FA660612}"/>
                </a:ext>
              </a:extLst>
            </p:cNvPr>
            <p:cNvSpPr/>
            <p:nvPr/>
          </p:nvSpPr>
          <p:spPr>
            <a:xfrm>
              <a:off x="8763000" y="1007223"/>
              <a:ext cx="3708220" cy="1492966"/>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 name="TextBox 4">
              <a:extLst>
                <a:ext uri="{FF2B5EF4-FFF2-40B4-BE49-F238E27FC236}">
                  <a16:creationId xmlns:a16="http://schemas.microsoft.com/office/drawing/2014/main" id="{04A5949B-1115-E8CA-8029-5B61FA53695E}"/>
                </a:ext>
              </a:extLst>
            </p:cNvPr>
            <p:cNvSpPr txBox="1"/>
            <p:nvPr/>
          </p:nvSpPr>
          <p:spPr>
            <a:xfrm>
              <a:off x="1558434" y="1007224"/>
              <a:ext cx="15352731"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latin typeface="Raleway" pitchFamily="34" charset="0"/>
                  <a:ea typeface="Droid Sans" pitchFamily="34" charset="0"/>
                  <a:cs typeface="Droid Sans" pitchFamily="34" charset="0"/>
                </a:rPr>
                <a:t>LEAD</a:t>
              </a:r>
              <a:r>
                <a:rPr lang="en-US" sz="8800" dirty="0">
                  <a:latin typeface="Raleway" pitchFamily="34" charset="0"/>
                  <a:ea typeface="Droid Sans" pitchFamily="34" charset="0"/>
                  <a:cs typeface="Droid Sans" pitchFamily="34" charset="0"/>
                </a:rPr>
                <a:t> PASTOR</a:t>
              </a:r>
            </a:p>
          </p:txBody>
        </p:sp>
      </p:grpSp>
    </p:spTree>
    <p:extLst>
      <p:ext uri="{BB962C8B-B14F-4D97-AF65-F5344CB8AC3E}">
        <p14:creationId xmlns:p14="http://schemas.microsoft.com/office/powerpoint/2010/main" val="2667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234798" y="4140650"/>
            <a:ext cx="7079686" cy="2101208"/>
          </a:xfrm>
          <a:prstGeom prst="rect">
            <a:avLst/>
          </a:prstGeom>
        </p:spPr>
        <p:txBody>
          <a:bodyPr wrap="square" lIns="137407" tIns="68703" rIns="137407" bIns="68703">
            <a:spAutoFit/>
          </a:bodyPr>
          <a:lstStyle/>
          <a:p>
            <a:pPr>
              <a:lnSpc>
                <a:spcPct val="150000"/>
              </a:lnSpc>
            </a:pPr>
            <a:r>
              <a:rPr lang="en-US" sz="3000" dirty="0">
                <a:latin typeface="Open Sans" pitchFamily="34" charset="0"/>
                <a:ea typeface="Open Sans" pitchFamily="34" charset="0"/>
                <a:cs typeface="Open Sans" pitchFamily="34" charset="0"/>
              </a:rPr>
              <a:t>With the exception of the senior pastor, who is a </a:t>
            </a:r>
            <a:r>
              <a:rPr lang="en-US" sz="3000" b="1" dirty="0">
                <a:latin typeface="Open Sans" pitchFamily="34" charset="0"/>
                <a:ea typeface="Open Sans" pitchFamily="34" charset="0"/>
                <a:cs typeface="Open Sans" pitchFamily="34" charset="0"/>
              </a:rPr>
              <a:t>member ex-officio</a:t>
            </a:r>
            <a:r>
              <a:rPr lang="en-US" sz="3000" dirty="0">
                <a:latin typeface="Open Sans" pitchFamily="34" charset="0"/>
                <a:ea typeface="Open Sans" pitchFamily="34" charset="0"/>
                <a:cs typeface="Open Sans" pitchFamily="34" charset="0"/>
              </a:rPr>
              <a:t>…</a:t>
            </a:r>
          </a:p>
          <a:p>
            <a:pPr algn="r">
              <a:lnSpc>
                <a:spcPct val="150000"/>
              </a:lnSpc>
            </a:pPr>
            <a:r>
              <a:rPr lang="en-US" sz="2800" i="1" dirty="0">
                <a:solidFill>
                  <a:srgbClr val="848388"/>
                </a:solidFill>
                <a:latin typeface="Open Sans" pitchFamily="34" charset="0"/>
                <a:ea typeface="Open Sans" pitchFamily="34" charset="0"/>
                <a:cs typeface="Open Sans" pitchFamily="34" charset="0"/>
              </a:rPr>
              <a:t>Local Church Constitution</a:t>
            </a:r>
            <a:r>
              <a:rPr lang="en-US" sz="2800" dirty="0">
                <a:solidFill>
                  <a:srgbClr val="848388"/>
                </a:solidFill>
                <a:latin typeface="Open Sans" pitchFamily="34" charset="0"/>
                <a:ea typeface="Open Sans" pitchFamily="34" charset="0"/>
                <a:cs typeface="Open Sans" pitchFamily="34" charset="0"/>
              </a:rPr>
              <a:t>, 8.1</a:t>
            </a:r>
          </a:p>
        </p:txBody>
      </p:sp>
      <p:grpSp>
        <p:nvGrpSpPr>
          <p:cNvPr id="4" name="Group 3"/>
          <p:cNvGrpSpPr/>
          <p:nvPr/>
        </p:nvGrpSpPr>
        <p:grpSpPr>
          <a:xfrm>
            <a:off x="1674534" y="4516129"/>
            <a:ext cx="5885995" cy="1132878"/>
            <a:chOff x="1729217" y="5953362"/>
            <a:chExt cx="5885995" cy="1132878"/>
          </a:xfrm>
        </p:grpSpPr>
        <p:sp>
          <p:nvSpPr>
            <p:cNvPr id="33" name="TextBox 32"/>
            <p:cNvSpPr txBox="1"/>
            <p:nvPr/>
          </p:nvSpPr>
          <p:spPr>
            <a:xfrm>
              <a:off x="2738072" y="5953362"/>
              <a:ext cx="4877140" cy="754301"/>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A member of the Board</a:t>
              </a:r>
            </a:p>
          </p:txBody>
        </p:sp>
        <p:grpSp>
          <p:nvGrpSpPr>
            <p:cNvPr id="3" name="Group 2"/>
            <p:cNvGrpSpPr/>
            <p:nvPr/>
          </p:nvGrpSpPr>
          <p:grpSpPr>
            <a:xfrm>
              <a:off x="1729217" y="6251711"/>
              <a:ext cx="4099856" cy="834529"/>
              <a:chOff x="1729217" y="6251711"/>
              <a:chExt cx="4099856" cy="834529"/>
            </a:xfrm>
          </p:grpSpPr>
          <p:cxnSp>
            <p:nvCxnSpPr>
              <p:cNvPr id="34" name="Straight Connector 33"/>
              <p:cNvCxnSpPr/>
              <p:nvPr/>
            </p:nvCxnSpPr>
            <p:spPr>
              <a:xfrm>
                <a:off x="2682673" y="6668976"/>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35" name="Teardrop 34"/>
              <p:cNvSpPr/>
              <p:nvPr/>
            </p:nvSpPr>
            <p:spPr>
              <a:xfrm rot="2789280">
                <a:off x="1730195" y="6250733"/>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grpSp>
      <p:grpSp>
        <p:nvGrpSpPr>
          <p:cNvPr id="2" name="Group 1">
            <a:extLst>
              <a:ext uri="{FF2B5EF4-FFF2-40B4-BE49-F238E27FC236}">
                <a16:creationId xmlns:a16="http://schemas.microsoft.com/office/drawing/2014/main" id="{F2D08685-F5A2-8FCA-897C-7368F27AB77A}"/>
              </a:ext>
            </a:extLst>
          </p:cNvPr>
          <p:cNvGrpSpPr/>
          <p:nvPr/>
        </p:nvGrpSpPr>
        <p:grpSpPr>
          <a:xfrm>
            <a:off x="1470810" y="1007223"/>
            <a:ext cx="15352731" cy="1492966"/>
            <a:chOff x="1558434" y="1007223"/>
            <a:chExt cx="15352731" cy="1492966"/>
          </a:xfrm>
        </p:grpSpPr>
        <p:sp>
          <p:nvSpPr>
            <p:cNvPr id="5" name="Parallelogram 4">
              <a:extLst>
                <a:ext uri="{FF2B5EF4-FFF2-40B4-BE49-F238E27FC236}">
                  <a16:creationId xmlns:a16="http://schemas.microsoft.com/office/drawing/2014/main" id="{3AA8C9F3-EFBE-E8AA-FF90-48D9D724689C}"/>
                </a:ext>
              </a:extLst>
            </p:cNvPr>
            <p:cNvSpPr/>
            <p:nvPr/>
          </p:nvSpPr>
          <p:spPr>
            <a:xfrm>
              <a:off x="8763000" y="1007223"/>
              <a:ext cx="3708220" cy="1492966"/>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6" name="TextBox 5">
              <a:extLst>
                <a:ext uri="{FF2B5EF4-FFF2-40B4-BE49-F238E27FC236}">
                  <a16:creationId xmlns:a16="http://schemas.microsoft.com/office/drawing/2014/main" id="{89EB85C8-41AA-D029-F99B-F8F501CD1AD6}"/>
                </a:ext>
              </a:extLst>
            </p:cNvPr>
            <p:cNvSpPr txBox="1"/>
            <p:nvPr/>
          </p:nvSpPr>
          <p:spPr>
            <a:xfrm>
              <a:off x="1558434" y="1007224"/>
              <a:ext cx="15352731"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latin typeface="Raleway" pitchFamily="34" charset="0"/>
                  <a:ea typeface="Droid Sans" pitchFamily="34" charset="0"/>
                  <a:cs typeface="Droid Sans" pitchFamily="34" charset="0"/>
                </a:rPr>
                <a:t>LEAD</a:t>
              </a:r>
              <a:r>
                <a:rPr lang="en-US" sz="8800" dirty="0">
                  <a:latin typeface="Raleway" pitchFamily="34" charset="0"/>
                  <a:ea typeface="Droid Sans" pitchFamily="34" charset="0"/>
                  <a:cs typeface="Droid Sans" pitchFamily="34" charset="0"/>
                </a:rPr>
                <a:t> PASTOR</a:t>
              </a:r>
            </a:p>
          </p:txBody>
        </p:sp>
      </p:grpSp>
    </p:spTree>
    <p:extLst>
      <p:ext uri="{BB962C8B-B14F-4D97-AF65-F5344CB8AC3E}">
        <p14:creationId xmlns:p14="http://schemas.microsoft.com/office/powerpoint/2010/main" val="22122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30802" y="4500889"/>
            <a:ext cx="5885995" cy="1148118"/>
            <a:chOff x="1729214" y="4691213"/>
            <a:chExt cx="5885995" cy="1148118"/>
          </a:xfrm>
        </p:grpSpPr>
        <p:sp>
          <p:nvSpPr>
            <p:cNvPr id="33" name="TextBox 32"/>
            <p:cNvSpPr txBox="1"/>
            <p:nvPr/>
          </p:nvSpPr>
          <p:spPr>
            <a:xfrm>
              <a:off x="2738069" y="4691213"/>
              <a:ext cx="4877140" cy="754301"/>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Board Chair if desired</a:t>
              </a:r>
            </a:p>
          </p:txBody>
        </p:sp>
        <p:cxnSp>
          <p:nvCxnSpPr>
            <p:cNvPr id="34" name="Straight Connector 33"/>
            <p:cNvCxnSpPr/>
            <p:nvPr/>
          </p:nvCxnSpPr>
          <p:spPr>
            <a:xfrm>
              <a:off x="2682670" y="5422067"/>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35" name="Teardrop 34"/>
            <p:cNvSpPr/>
            <p:nvPr/>
          </p:nvSpPr>
          <p:spPr>
            <a:xfrm rot="2789280">
              <a:off x="1730192" y="5003824"/>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sp>
        <p:nvSpPr>
          <p:cNvPr id="9" name="Rectangle 8">
            <a:extLst>
              <a:ext uri="{FF2B5EF4-FFF2-40B4-BE49-F238E27FC236}">
                <a16:creationId xmlns:a16="http://schemas.microsoft.com/office/drawing/2014/main" id="{D14021B5-7017-83B0-4F03-81572AE7B0FC}"/>
              </a:ext>
            </a:extLst>
          </p:cNvPr>
          <p:cNvSpPr/>
          <p:nvPr/>
        </p:nvSpPr>
        <p:spPr>
          <a:xfrm>
            <a:off x="8798022" y="3281454"/>
            <a:ext cx="8025519" cy="4552905"/>
          </a:xfrm>
          <a:prstGeom prst="rect">
            <a:avLst/>
          </a:prstGeom>
        </p:spPr>
        <p:txBody>
          <a:bodyPr wrap="square" lIns="137407" tIns="68703" rIns="137407" bIns="68703">
            <a:spAutoFit/>
          </a:bodyPr>
          <a:lstStyle/>
          <a:p>
            <a:pPr>
              <a:lnSpc>
                <a:spcPct val="150000"/>
              </a:lnSpc>
            </a:pPr>
            <a:r>
              <a:rPr lang="en-US" sz="2800" b="1" dirty="0">
                <a:latin typeface="Open Sans" pitchFamily="34" charset="0"/>
                <a:ea typeface="Open Sans" pitchFamily="34" charset="0"/>
                <a:cs typeface="Open Sans" pitchFamily="34" charset="0"/>
              </a:rPr>
              <a:t>The senior pastor or a member of the Board appointed by the senior pastor shall be the chair. </a:t>
            </a:r>
            <a:r>
              <a:rPr lang="en-US" sz="2800" dirty="0">
                <a:latin typeface="Open Sans" pitchFamily="34" charset="0"/>
                <a:ea typeface="Open Sans" pitchFamily="34" charset="0"/>
                <a:cs typeface="Open Sans" pitchFamily="34" charset="0"/>
              </a:rPr>
              <a:t>The senior pastor shall have primary responsibility for oversight of the Board and the church and shall function within the job description approved by the Board.</a:t>
            </a:r>
          </a:p>
          <a:p>
            <a:pPr algn="r">
              <a:lnSpc>
                <a:spcPct val="150000"/>
              </a:lnSpc>
            </a:pPr>
            <a:r>
              <a:rPr lang="en-US" sz="2600" i="1" dirty="0">
                <a:solidFill>
                  <a:srgbClr val="848388"/>
                </a:solidFill>
                <a:latin typeface="Open Sans" pitchFamily="34" charset="0"/>
                <a:ea typeface="Open Sans" pitchFamily="34" charset="0"/>
                <a:cs typeface="Open Sans" pitchFamily="34" charset="0"/>
              </a:rPr>
              <a:t>Local Church Constitution</a:t>
            </a:r>
            <a:r>
              <a:rPr lang="en-US" sz="2600" dirty="0">
                <a:solidFill>
                  <a:srgbClr val="848388"/>
                </a:solidFill>
                <a:latin typeface="Open Sans" pitchFamily="34" charset="0"/>
                <a:ea typeface="Open Sans" pitchFamily="34" charset="0"/>
                <a:cs typeface="Open Sans" pitchFamily="34" charset="0"/>
              </a:rPr>
              <a:t>, 8.1</a:t>
            </a:r>
          </a:p>
        </p:txBody>
      </p:sp>
      <p:grpSp>
        <p:nvGrpSpPr>
          <p:cNvPr id="2" name="Group 1">
            <a:extLst>
              <a:ext uri="{FF2B5EF4-FFF2-40B4-BE49-F238E27FC236}">
                <a16:creationId xmlns:a16="http://schemas.microsoft.com/office/drawing/2014/main" id="{DDE027BD-6B46-0D9A-0820-F7FF1CB9EB9B}"/>
              </a:ext>
            </a:extLst>
          </p:cNvPr>
          <p:cNvGrpSpPr/>
          <p:nvPr/>
        </p:nvGrpSpPr>
        <p:grpSpPr>
          <a:xfrm>
            <a:off x="1470810" y="1007223"/>
            <a:ext cx="15352731" cy="1492966"/>
            <a:chOff x="1558434" y="1007223"/>
            <a:chExt cx="15352731" cy="1492966"/>
          </a:xfrm>
        </p:grpSpPr>
        <p:sp>
          <p:nvSpPr>
            <p:cNvPr id="4" name="Parallelogram 3">
              <a:extLst>
                <a:ext uri="{FF2B5EF4-FFF2-40B4-BE49-F238E27FC236}">
                  <a16:creationId xmlns:a16="http://schemas.microsoft.com/office/drawing/2014/main" id="{3D22BD0B-8F32-45EE-3ACC-B58660561BDC}"/>
                </a:ext>
              </a:extLst>
            </p:cNvPr>
            <p:cNvSpPr/>
            <p:nvPr/>
          </p:nvSpPr>
          <p:spPr>
            <a:xfrm>
              <a:off x="8763000" y="1007223"/>
              <a:ext cx="3708220" cy="1492966"/>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 name="TextBox 4">
              <a:extLst>
                <a:ext uri="{FF2B5EF4-FFF2-40B4-BE49-F238E27FC236}">
                  <a16:creationId xmlns:a16="http://schemas.microsoft.com/office/drawing/2014/main" id="{1360C8B1-A479-E697-7A4F-021C9EA59CA3}"/>
                </a:ext>
              </a:extLst>
            </p:cNvPr>
            <p:cNvSpPr txBox="1"/>
            <p:nvPr/>
          </p:nvSpPr>
          <p:spPr>
            <a:xfrm>
              <a:off x="1558434" y="1007224"/>
              <a:ext cx="15352731"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latin typeface="Raleway" pitchFamily="34" charset="0"/>
                  <a:ea typeface="Droid Sans" pitchFamily="34" charset="0"/>
                  <a:cs typeface="Droid Sans" pitchFamily="34" charset="0"/>
                </a:rPr>
                <a:t>LEAD</a:t>
              </a:r>
              <a:r>
                <a:rPr lang="en-US" sz="8800" dirty="0">
                  <a:latin typeface="Raleway" pitchFamily="34" charset="0"/>
                  <a:ea typeface="Droid Sans" pitchFamily="34" charset="0"/>
                  <a:cs typeface="Droid Sans" pitchFamily="34" charset="0"/>
                </a:rPr>
                <a:t> PASTOR</a:t>
              </a:r>
            </a:p>
          </p:txBody>
        </p:sp>
      </p:grpSp>
    </p:spTree>
    <p:extLst>
      <p:ext uri="{BB962C8B-B14F-4D97-AF65-F5344CB8AC3E}">
        <p14:creationId xmlns:p14="http://schemas.microsoft.com/office/powerpoint/2010/main" val="30821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877286" y="3730354"/>
            <a:ext cx="5885995" cy="1246743"/>
            <a:chOff x="9875695" y="3730351"/>
            <a:chExt cx="5885995" cy="1246743"/>
          </a:xfrm>
        </p:grpSpPr>
        <p:sp>
          <p:nvSpPr>
            <p:cNvPr id="27" name="TextBox 26"/>
            <p:cNvSpPr txBox="1"/>
            <p:nvPr/>
          </p:nvSpPr>
          <p:spPr>
            <a:xfrm>
              <a:off x="10884550" y="3730351"/>
              <a:ext cx="4877140" cy="1246743"/>
            </a:xfrm>
            <a:prstGeom prst="rect">
              <a:avLst/>
            </a:prstGeom>
            <a:noFill/>
          </p:spPr>
          <p:txBody>
            <a:bodyPr wrap="square" lIns="137407" tIns="68703" rIns="137407" bIns="68703" rtlCol="0">
              <a:spAutoFit/>
            </a:bodyPr>
            <a:lstStyle/>
            <a:p>
              <a:r>
                <a:rPr lang="en-US" sz="3600" dirty="0">
                  <a:latin typeface="Oswald" pitchFamily="2" charset="0"/>
                  <a:ea typeface="Open Sans" pitchFamily="34" charset="0"/>
                  <a:cs typeface="Open Sans" pitchFamily="34" charset="0"/>
                </a:rPr>
                <a:t>Responsible for oversight of the Board</a:t>
              </a:r>
            </a:p>
          </p:txBody>
        </p:sp>
        <p:cxnSp>
          <p:nvCxnSpPr>
            <p:cNvPr id="34" name="Straight Connector 33"/>
            <p:cNvCxnSpPr/>
            <p:nvPr/>
          </p:nvCxnSpPr>
          <p:spPr>
            <a:xfrm>
              <a:off x="10829149" y="4320927"/>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35" name="Teardrop 34"/>
            <p:cNvSpPr/>
            <p:nvPr/>
          </p:nvSpPr>
          <p:spPr>
            <a:xfrm rot="2789280">
              <a:off x="9876673" y="3902684"/>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grpSp>
        <p:nvGrpSpPr>
          <p:cNvPr id="5" name="Group 4"/>
          <p:cNvGrpSpPr/>
          <p:nvPr/>
        </p:nvGrpSpPr>
        <p:grpSpPr>
          <a:xfrm>
            <a:off x="9877280" y="5915820"/>
            <a:ext cx="5885998" cy="989866"/>
            <a:chOff x="9875692" y="5915820"/>
            <a:chExt cx="5885998" cy="989866"/>
          </a:xfrm>
        </p:grpSpPr>
        <p:sp>
          <p:nvSpPr>
            <p:cNvPr id="33" name="TextBox 32"/>
            <p:cNvSpPr txBox="1"/>
            <p:nvPr/>
          </p:nvSpPr>
          <p:spPr>
            <a:xfrm>
              <a:off x="10884550" y="5915820"/>
              <a:ext cx="4877140" cy="692746"/>
            </a:xfrm>
            <a:prstGeom prst="rect">
              <a:avLst/>
            </a:prstGeom>
            <a:noFill/>
          </p:spPr>
          <p:txBody>
            <a:bodyPr wrap="square" lIns="137407" tIns="68703" rIns="137407" bIns="68703" rtlCol="0">
              <a:spAutoFit/>
            </a:bodyPr>
            <a:lstStyle/>
            <a:p>
              <a:r>
                <a:rPr lang="en-US" sz="3600" dirty="0">
                  <a:latin typeface="Oswald" pitchFamily="2" charset="0"/>
                  <a:ea typeface="Open Sans" pitchFamily="34" charset="0"/>
                  <a:cs typeface="Open Sans" pitchFamily="34" charset="0"/>
                </a:rPr>
                <a:t>Board Chair if desired</a:t>
              </a:r>
            </a:p>
          </p:txBody>
        </p:sp>
        <p:cxnSp>
          <p:nvCxnSpPr>
            <p:cNvPr id="13" name="Straight Connector 12"/>
            <p:cNvCxnSpPr/>
            <p:nvPr/>
          </p:nvCxnSpPr>
          <p:spPr>
            <a:xfrm>
              <a:off x="10829150" y="6488422"/>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14" name="Teardrop 13"/>
            <p:cNvSpPr/>
            <p:nvPr/>
          </p:nvSpPr>
          <p:spPr>
            <a:xfrm rot="2789280">
              <a:off x="9876670" y="6070179"/>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grpSp>
        <p:nvGrpSpPr>
          <p:cNvPr id="6" name="Group 5"/>
          <p:cNvGrpSpPr/>
          <p:nvPr/>
        </p:nvGrpSpPr>
        <p:grpSpPr>
          <a:xfrm>
            <a:off x="1887855" y="5915820"/>
            <a:ext cx="5885999" cy="989046"/>
            <a:chOff x="1886266" y="5916640"/>
            <a:chExt cx="5885999" cy="989046"/>
          </a:xfrm>
        </p:grpSpPr>
        <p:sp>
          <p:nvSpPr>
            <p:cNvPr id="18" name="TextBox 17"/>
            <p:cNvSpPr txBox="1"/>
            <p:nvPr/>
          </p:nvSpPr>
          <p:spPr>
            <a:xfrm>
              <a:off x="2895125" y="5916640"/>
              <a:ext cx="4877140" cy="692746"/>
            </a:xfrm>
            <a:prstGeom prst="rect">
              <a:avLst/>
            </a:prstGeom>
            <a:noFill/>
          </p:spPr>
          <p:txBody>
            <a:bodyPr wrap="square" lIns="137407" tIns="68703" rIns="137407" bIns="68703" rtlCol="0">
              <a:spAutoFit/>
            </a:bodyPr>
            <a:lstStyle/>
            <a:p>
              <a:r>
                <a:rPr lang="en-US" sz="3600" dirty="0">
                  <a:latin typeface="Oswald" pitchFamily="2" charset="0"/>
                  <a:ea typeface="Open Sans" pitchFamily="34" charset="0"/>
                  <a:cs typeface="Open Sans" pitchFamily="34" charset="0"/>
                </a:rPr>
                <a:t>A member of the Board</a:t>
              </a:r>
            </a:p>
          </p:txBody>
        </p:sp>
        <p:cxnSp>
          <p:nvCxnSpPr>
            <p:cNvPr id="15" name="Straight Connector 14"/>
            <p:cNvCxnSpPr/>
            <p:nvPr/>
          </p:nvCxnSpPr>
          <p:spPr>
            <a:xfrm>
              <a:off x="2687310" y="6497403"/>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16" name="Teardrop 15"/>
            <p:cNvSpPr/>
            <p:nvPr/>
          </p:nvSpPr>
          <p:spPr>
            <a:xfrm rot="2789280">
              <a:off x="1887244" y="6070179"/>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sp>
        <p:nvSpPr>
          <p:cNvPr id="19" name="Rectangle 18"/>
          <p:cNvSpPr/>
          <p:nvPr/>
        </p:nvSpPr>
        <p:spPr>
          <a:xfrm>
            <a:off x="1177706" y="7421419"/>
            <a:ext cx="15938937" cy="798672"/>
          </a:xfrm>
          <a:prstGeom prst="rect">
            <a:avLst/>
          </a:prstGeom>
        </p:spPr>
        <p:txBody>
          <a:bodyPr wrap="square" lIns="137407" tIns="68703" rIns="137407" bIns="68703">
            <a:spAutoFit/>
          </a:bodyPr>
          <a:lstStyle/>
          <a:p>
            <a:pPr>
              <a:lnSpc>
                <a:spcPct val="150000"/>
              </a:lnSpc>
            </a:pPr>
            <a:r>
              <a:rPr lang="en-US" sz="3200" dirty="0">
                <a:latin typeface="Open Sans" pitchFamily="34" charset="0"/>
                <a:ea typeface="Open Sans" pitchFamily="34" charset="0"/>
                <a:cs typeface="Open Sans" pitchFamily="34" charset="0"/>
              </a:rPr>
              <a:t>Boards (with the Lead Pastor) should discuss the different roles of the Lead Pastor.</a:t>
            </a:r>
          </a:p>
        </p:txBody>
      </p:sp>
      <p:grpSp>
        <p:nvGrpSpPr>
          <p:cNvPr id="21" name="Group 20">
            <a:extLst>
              <a:ext uri="{FF2B5EF4-FFF2-40B4-BE49-F238E27FC236}">
                <a16:creationId xmlns:a16="http://schemas.microsoft.com/office/drawing/2014/main" id="{96EC2092-75D6-A9F2-BDDA-AAE85D81AE14}"/>
              </a:ext>
            </a:extLst>
          </p:cNvPr>
          <p:cNvGrpSpPr/>
          <p:nvPr/>
        </p:nvGrpSpPr>
        <p:grpSpPr>
          <a:xfrm>
            <a:off x="1887855" y="3734105"/>
            <a:ext cx="5885999" cy="989046"/>
            <a:chOff x="1886266" y="5916640"/>
            <a:chExt cx="5885999" cy="989046"/>
          </a:xfrm>
        </p:grpSpPr>
        <p:sp>
          <p:nvSpPr>
            <p:cNvPr id="22" name="TextBox 21">
              <a:extLst>
                <a:ext uri="{FF2B5EF4-FFF2-40B4-BE49-F238E27FC236}">
                  <a16:creationId xmlns:a16="http://schemas.microsoft.com/office/drawing/2014/main" id="{C053E984-F620-BF98-29D0-B536553F038C}"/>
                </a:ext>
              </a:extLst>
            </p:cNvPr>
            <p:cNvSpPr txBox="1"/>
            <p:nvPr/>
          </p:nvSpPr>
          <p:spPr>
            <a:xfrm>
              <a:off x="2895125" y="5916640"/>
              <a:ext cx="4877140" cy="692746"/>
            </a:xfrm>
            <a:prstGeom prst="rect">
              <a:avLst/>
            </a:prstGeom>
            <a:noFill/>
          </p:spPr>
          <p:txBody>
            <a:bodyPr wrap="square" lIns="137407" tIns="68703" rIns="137407" bIns="68703" rtlCol="0">
              <a:spAutoFit/>
            </a:bodyPr>
            <a:lstStyle/>
            <a:p>
              <a:r>
                <a:rPr lang="en-US" sz="3600" dirty="0">
                  <a:latin typeface="Oswald" pitchFamily="2" charset="0"/>
                  <a:ea typeface="Open Sans" pitchFamily="34" charset="0"/>
                  <a:cs typeface="Open Sans" pitchFamily="34" charset="0"/>
                </a:rPr>
                <a:t>A member of the Board</a:t>
              </a:r>
            </a:p>
          </p:txBody>
        </p:sp>
        <p:cxnSp>
          <p:nvCxnSpPr>
            <p:cNvPr id="23" name="Straight Connector 22">
              <a:extLst>
                <a:ext uri="{FF2B5EF4-FFF2-40B4-BE49-F238E27FC236}">
                  <a16:creationId xmlns:a16="http://schemas.microsoft.com/office/drawing/2014/main" id="{C4F1D2A0-F0E0-510F-E824-0A9E525B453E}"/>
                </a:ext>
              </a:extLst>
            </p:cNvPr>
            <p:cNvCxnSpPr/>
            <p:nvPr/>
          </p:nvCxnSpPr>
          <p:spPr>
            <a:xfrm>
              <a:off x="2687310" y="6497403"/>
              <a:ext cx="3146400" cy="0"/>
            </a:xfrm>
            <a:prstGeom prst="line">
              <a:avLst/>
            </a:prstGeom>
            <a:ln w="28575">
              <a:solidFill>
                <a:srgbClr val="88BDE7"/>
              </a:solidFill>
            </a:ln>
          </p:spPr>
          <p:style>
            <a:lnRef idx="1">
              <a:schemeClr val="accent1"/>
            </a:lnRef>
            <a:fillRef idx="0">
              <a:schemeClr val="accent1"/>
            </a:fillRef>
            <a:effectRef idx="0">
              <a:schemeClr val="accent1"/>
            </a:effectRef>
            <a:fontRef idx="minor">
              <a:schemeClr val="tx1"/>
            </a:fontRef>
          </p:style>
        </p:cxnSp>
        <p:sp>
          <p:nvSpPr>
            <p:cNvPr id="24" name="Teardrop 23">
              <a:extLst>
                <a:ext uri="{FF2B5EF4-FFF2-40B4-BE49-F238E27FC236}">
                  <a16:creationId xmlns:a16="http://schemas.microsoft.com/office/drawing/2014/main" id="{FC9614B8-4E37-9E5E-15A7-5ABFACC73ACC}"/>
                </a:ext>
              </a:extLst>
            </p:cNvPr>
            <p:cNvSpPr/>
            <p:nvPr/>
          </p:nvSpPr>
          <p:spPr>
            <a:xfrm rot="2789280">
              <a:off x="1887244" y="6070179"/>
              <a:ext cx="834529" cy="836486"/>
            </a:xfrm>
            <a:prstGeom prst="teardrop">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grpSp>
        <p:nvGrpSpPr>
          <p:cNvPr id="2" name="Group 1">
            <a:extLst>
              <a:ext uri="{FF2B5EF4-FFF2-40B4-BE49-F238E27FC236}">
                <a16:creationId xmlns:a16="http://schemas.microsoft.com/office/drawing/2014/main" id="{47CE47EB-74E5-7756-994F-64467E99B53F}"/>
              </a:ext>
            </a:extLst>
          </p:cNvPr>
          <p:cNvGrpSpPr/>
          <p:nvPr/>
        </p:nvGrpSpPr>
        <p:grpSpPr>
          <a:xfrm>
            <a:off x="1470810" y="1007223"/>
            <a:ext cx="15352731" cy="1492966"/>
            <a:chOff x="1558434" y="1007223"/>
            <a:chExt cx="15352731" cy="1492966"/>
          </a:xfrm>
        </p:grpSpPr>
        <p:sp>
          <p:nvSpPr>
            <p:cNvPr id="4" name="Parallelogram 3">
              <a:extLst>
                <a:ext uri="{FF2B5EF4-FFF2-40B4-BE49-F238E27FC236}">
                  <a16:creationId xmlns:a16="http://schemas.microsoft.com/office/drawing/2014/main" id="{1F3EDFBE-C028-D844-5470-519C39F3EA6D}"/>
                </a:ext>
              </a:extLst>
            </p:cNvPr>
            <p:cNvSpPr/>
            <p:nvPr/>
          </p:nvSpPr>
          <p:spPr>
            <a:xfrm>
              <a:off x="8763000" y="1007223"/>
              <a:ext cx="3708220" cy="1492966"/>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7" name="TextBox 6">
              <a:extLst>
                <a:ext uri="{FF2B5EF4-FFF2-40B4-BE49-F238E27FC236}">
                  <a16:creationId xmlns:a16="http://schemas.microsoft.com/office/drawing/2014/main" id="{BED77998-63DA-67D5-F6A1-BCF3B7B1B763}"/>
                </a:ext>
              </a:extLst>
            </p:cNvPr>
            <p:cNvSpPr txBox="1"/>
            <p:nvPr/>
          </p:nvSpPr>
          <p:spPr>
            <a:xfrm>
              <a:off x="1558434" y="1007224"/>
              <a:ext cx="15352731"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latin typeface="Raleway" pitchFamily="34" charset="0"/>
                  <a:ea typeface="Droid Sans" pitchFamily="34" charset="0"/>
                  <a:cs typeface="Droid Sans" pitchFamily="34" charset="0"/>
                </a:rPr>
                <a:t>LEAD</a:t>
              </a:r>
              <a:r>
                <a:rPr lang="en-US" sz="8800" dirty="0">
                  <a:latin typeface="Raleway" pitchFamily="34" charset="0"/>
                  <a:ea typeface="Droid Sans" pitchFamily="34" charset="0"/>
                  <a:cs typeface="Droid Sans" pitchFamily="34" charset="0"/>
                </a:rPr>
                <a:t> PASTOR</a:t>
              </a:r>
            </a:p>
          </p:txBody>
        </p:sp>
      </p:grpSp>
    </p:spTree>
    <p:extLst>
      <p:ext uri="{BB962C8B-B14F-4D97-AF65-F5344CB8AC3E}">
        <p14:creationId xmlns:p14="http://schemas.microsoft.com/office/powerpoint/2010/main" val="42707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0377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7E917A-90FA-AD3E-3040-1B3AAD379104}"/>
              </a:ext>
            </a:extLst>
          </p:cNvPr>
          <p:cNvSpPr/>
          <p:nvPr/>
        </p:nvSpPr>
        <p:spPr>
          <a:xfrm>
            <a:off x="10798636" y="961502"/>
            <a:ext cx="4167044" cy="1492966"/>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4" name="TextBox 3">
            <a:extLst>
              <a:ext uri="{FF2B5EF4-FFF2-40B4-BE49-F238E27FC236}">
                <a16:creationId xmlns:a16="http://schemas.microsoft.com/office/drawing/2014/main" id="{179E17D1-C7EE-21A5-B86A-AA294E226ECF}"/>
              </a:ext>
            </a:extLst>
          </p:cNvPr>
          <p:cNvSpPr txBox="1"/>
          <p:nvPr/>
        </p:nvSpPr>
        <p:spPr>
          <a:xfrm>
            <a:off x="3489400" y="961503"/>
            <a:ext cx="11315550"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CHAIR</a:t>
            </a:r>
            <a:endParaRPr lang="en-US" sz="8800" dirty="0">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sp>
        <p:nvSpPr>
          <p:cNvPr id="6" name="TextBox 5">
            <a:extLst>
              <a:ext uri="{FF2B5EF4-FFF2-40B4-BE49-F238E27FC236}">
                <a16:creationId xmlns:a16="http://schemas.microsoft.com/office/drawing/2014/main" id="{166BC592-BA15-6E8B-270E-99AA2201AAB2}"/>
              </a:ext>
            </a:extLst>
          </p:cNvPr>
          <p:cNvSpPr txBox="1"/>
          <p:nvPr/>
        </p:nvSpPr>
        <p:spPr>
          <a:xfrm>
            <a:off x="9175019" y="579581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7" name="TextBox 6">
            <a:extLst>
              <a:ext uri="{FF2B5EF4-FFF2-40B4-BE49-F238E27FC236}">
                <a16:creationId xmlns:a16="http://schemas.microsoft.com/office/drawing/2014/main" id="{D0400DB2-D6A7-8209-E375-7DBFE0FC8F8B}"/>
              </a:ext>
            </a:extLst>
          </p:cNvPr>
          <p:cNvSpPr txBox="1"/>
          <p:nvPr/>
        </p:nvSpPr>
        <p:spPr>
          <a:xfrm>
            <a:off x="9175019" y="308174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8" name="TextBox 7">
            <a:extLst>
              <a:ext uri="{FF2B5EF4-FFF2-40B4-BE49-F238E27FC236}">
                <a16:creationId xmlns:a16="http://schemas.microsoft.com/office/drawing/2014/main" id="{C11774EE-0D2F-43D8-AC27-90F928A99E34}"/>
              </a:ext>
            </a:extLst>
          </p:cNvPr>
          <p:cNvSpPr txBox="1"/>
          <p:nvPr/>
        </p:nvSpPr>
        <p:spPr>
          <a:xfrm>
            <a:off x="1294599" y="308174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9" name="TextBox 8">
            <a:extLst>
              <a:ext uri="{FF2B5EF4-FFF2-40B4-BE49-F238E27FC236}">
                <a16:creationId xmlns:a16="http://schemas.microsoft.com/office/drawing/2014/main" id="{B5258007-621B-082B-FA82-040AAF87860E}"/>
              </a:ext>
            </a:extLst>
          </p:cNvPr>
          <p:cNvSpPr txBox="1"/>
          <p:nvPr/>
        </p:nvSpPr>
        <p:spPr>
          <a:xfrm>
            <a:off x="1361990" y="579581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16" name="TextBox 15">
            <a:extLst>
              <a:ext uri="{FF2B5EF4-FFF2-40B4-BE49-F238E27FC236}">
                <a16:creationId xmlns:a16="http://schemas.microsoft.com/office/drawing/2014/main" id="{917EFBED-CFE9-04AA-E273-ACF8D7858C53}"/>
              </a:ext>
            </a:extLst>
          </p:cNvPr>
          <p:cNvSpPr txBox="1"/>
          <p:nvPr/>
        </p:nvSpPr>
        <p:spPr>
          <a:xfrm>
            <a:off x="2468381" y="3239094"/>
            <a:ext cx="6492800"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Set Board meeting agendas in consultation with the Lead Pastor</a:t>
            </a:r>
          </a:p>
        </p:txBody>
      </p:sp>
      <p:sp>
        <p:nvSpPr>
          <p:cNvPr id="19" name="TextBox 18">
            <a:extLst>
              <a:ext uri="{FF2B5EF4-FFF2-40B4-BE49-F238E27FC236}">
                <a16:creationId xmlns:a16="http://schemas.microsoft.com/office/drawing/2014/main" id="{FE713147-2AE3-1C51-90CF-47C1240EDA63}"/>
              </a:ext>
            </a:extLst>
          </p:cNvPr>
          <p:cNvSpPr txBox="1"/>
          <p:nvPr/>
        </p:nvSpPr>
        <p:spPr>
          <a:xfrm>
            <a:off x="10439560" y="6049850"/>
            <a:ext cx="6160770"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Ensure the Board meets all internal and external obligations </a:t>
            </a:r>
          </a:p>
        </p:txBody>
      </p:sp>
      <p:sp>
        <p:nvSpPr>
          <p:cNvPr id="21" name="TextBox 20">
            <a:extLst>
              <a:ext uri="{FF2B5EF4-FFF2-40B4-BE49-F238E27FC236}">
                <a16:creationId xmlns:a16="http://schemas.microsoft.com/office/drawing/2014/main" id="{B31340AC-6E1A-EB42-4ADC-276322B91333}"/>
              </a:ext>
            </a:extLst>
          </p:cNvPr>
          <p:cNvSpPr txBox="1"/>
          <p:nvPr/>
        </p:nvSpPr>
        <p:spPr>
          <a:xfrm>
            <a:off x="2438135" y="6049850"/>
            <a:ext cx="6460332"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Ensure Board deliberation is timely, fair, orderly, thorough, and efficient </a:t>
            </a:r>
          </a:p>
        </p:txBody>
      </p:sp>
      <p:sp>
        <p:nvSpPr>
          <p:cNvPr id="23" name="TextBox 22">
            <a:extLst>
              <a:ext uri="{FF2B5EF4-FFF2-40B4-BE49-F238E27FC236}">
                <a16:creationId xmlns:a16="http://schemas.microsoft.com/office/drawing/2014/main" id="{7E18434A-B15F-A5B9-2D45-F47EE63C42FE}"/>
              </a:ext>
            </a:extLst>
          </p:cNvPr>
          <p:cNvSpPr txBox="1"/>
          <p:nvPr/>
        </p:nvSpPr>
        <p:spPr>
          <a:xfrm>
            <a:off x="10439560" y="3239094"/>
            <a:ext cx="6492800"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Regularly communicate with the congregation on behalf of the Board</a:t>
            </a:r>
          </a:p>
        </p:txBody>
      </p:sp>
    </p:spTree>
    <p:extLst>
      <p:ext uri="{BB962C8B-B14F-4D97-AF65-F5344CB8AC3E}">
        <p14:creationId xmlns:p14="http://schemas.microsoft.com/office/powerpoint/2010/main" val="285297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EFFECTIVE GOVERNANCE</a:t>
            </a:r>
          </a:p>
          <a:p>
            <a:r>
              <a:rPr lang="en-US" sz="3000" dirty="0">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algn="ctr"/>
            <a:r>
              <a:rPr lang="en-US" sz="8000" dirty="0">
                <a:latin typeface="Raleway" pitchFamily="34" charset="0"/>
                <a:ea typeface="Droid Sans" pitchFamily="34" charset="0"/>
                <a:cs typeface="Droid Sans" pitchFamily="34" charset="0"/>
              </a:rPr>
              <a:t>SIX FOCUS AREAS </a:t>
            </a:r>
          </a:p>
          <a:p>
            <a:pPr algn="ctr"/>
            <a:r>
              <a:rPr lang="en-US" sz="8000" dirty="0">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ENDS OVER MEANS</a:t>
            </a:r>
          </a:p>
        </p:txBody>
      </p:sp>
      <p:sp>
        <p:nvSpPr>
          <p:cNvPr id="35" name="TextBox 34"/>
          <p:cNvSpPr txBox="1"/>
          <p:nvPr/>
        </p:nvSpPr>
        <p:spPr>
          <a:xfrm>
            <a:off x="3103794" y="1770162"/>
            <a:ext cx="3845645" cy="1062078"/>
          </a:xfrm>
          <a:prstGeom prst="rect">
            <a:avLst/>
          </a:prstGeom>
          <a:noFill/>
        </p:spPr>
        <p:txBody>
          <a:bodyPr wrap="square" lIns="137407" tIns="68703" rIns="137407" bIns="68703" rtlCol="0">
            <a:spAutoFit/>
          </a:bodyPr>
          <a:lstStyle/>
          <a:p>
            <a:r>
              <a:rPr lang="en-US" sz="3000" b="1" dirty="0">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r>
              <a:rPr lang="en-US" sz="3000" dirty="0">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r>
              <a:rPr lang="en-US" sz="8100" dirty="0">
                <a:solidFill>
                  <a:srgbClr val="1D5C87"/>
                </a:solidFill>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r>
              <a:rPr lang="en-US" sz="8100" dirty="0">
                <a:solidFill>
                  <a:srgbClr val="1D5C87"/>
                </a:solidFill>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35980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7E917A-90FA-AD3E-3040-1B3AAD379104}"/>
              </a:ext>
            </a:extLst>
          </p:cNvPr>
          <p:cNvSpPr/>
          <p:nvPr/>
        </p:nvSpPr>
        <p:spPr>
          <a:xfrm>
            <a:off x="10798636" y="961502"/>
            <a:ext cx="4167044" cy="1492966"/>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4" name="TextBox 3">
            <a:extLst>
              <a:ext uri="{FF2B5EF4-FFF2-40B4-BE49-F238E27FC236}">
                <a16:creationId xmlns:a16="http://schemas.microsoft.com/office/drawing/2014/main" id="{179E17D1-C7EE-21A5-B86A-AA294E226ECF}"/>
              </a:ext>
            </a:extLst>
          </p:cNvPr>
          <p:cNvSpPr txBox="1"/>
          <p:nvPr/>
        </p:nvSpPr>
        <p:spPr>
          <a:xfrm>
            <a:off x="3489400" y="961503"/>
            <a:ext cx="11315550"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CHAIR</a:t>
            </a:r>
            <a:endParaRPr lang="en-US" sz="8800" dirty="0">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sp>
        <p:nvSpPr>
          <p:cNvPr id="6" name="TextBox 5">
            <a:extLst>
              <a:ext uri="{FF2B5EF4-FFF2-40B4-BE49-F238E27FC236}">
                <a16:creationId xmlns:a16="http://schemas.microsoft.com/office/drawing/2014/main" id="{166BC592-BA15-6E8B-270E-99AA2201AAB2}"/>
              </a:ext>
            </a:extLst>
          </p:cNvPr>
          <p:cNvSpPr txBox="1"/>
          <p:nvPr/>
        </p:nvSpPr>
        <p:spPr>
          <a:xfrm>
            <a:off x="9175019" y="579581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7" name="TextBox 6">
            <a:extLst>
              <a:ext uri="{FF2B5EF4-FFF2-40B4-BE49-F238E27FC236}">
                <a16:creationId xmlns:a16="http://schemas.microsoft.com/office/drawing/2014/main" id="{D0400DB2-D6A7-8209-E375-7DBFE0FC8F8B}"/>
              </a:ext>
            </a:extLst>
          </p:cNvPr>
          <p:cNvSpPr txBox="1"/>
          <p:nvPr/>
        </p:nvSpPr>
        <p:spPr>
          <a:xfrm>
            <a:off x="9175019" y="308174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8" name="TextBox 7">
            <a:extLst>
              <a:ext uri="{FF2B5EF4-FFF2-40B4-BE49-F238E27FC236}">
                <a16:creationId xmlns:a16="http://schemas.microsoft.com/office/drawing/2014/main" id="{C11774EE-0D2F-43D8-AC27-90F928A99E34}"/>
              </a:ext>
            </a:extLst>
          </p:cNvPr>
          <p:cNvSpPr txBox="1"/>
          <p:nvPr/>
        </p:nvSpPr>
        <p:spPr>
          <a:xfrm>
            <a:off x="1294599" y="308174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9" name="TextBox 8">
            <a:extLst>
              <a:ext uri="{FF2B5EF4-FFF2-40B4-BE49-F238E27FC236}">
                <a16:creationId xmlns:a16="http://schemas.microsoft.com/office/drawing/2014/main" id="{B5258007-621B-082B-FA82-040AAF87860E}"/>
              </a:ext>
            </a:extLst>
          </p:cNvPr>
          <p:cNvSpPr txBox="1"/>
          <p:nvPr/>
        </p:nvSpPr>
        <p:spPr>
          <a:xfrm>
            <a:off x="1361990" y="5795810"/>
            <a:ext cx="776922" cy="2262406"/>
          </a:xfrm>
          <a:prstGeom prst="rect">
            <a:avLst/>
          </a:prstGeom>
          <a:noFill/>
        </p:spPr>
        <p:txBody>
          <a:bodyPr wrap="square" lIns="137407" tIns="68703" rIns="137407" bIns="68703" rtlCol="0">
            <a:spAutoFit/>
          </a:bodyPr>
          <a:lstStyle/>
          <a:p>
            <a:r>
              <a:rPr lang="en-US" sz="13800" dirty="0">
                <a:solidFill>
                  <a:srgbClr val="2677AE"/>
                </a:solidFill>
                <a:latin typeface="Oswald" pitchFamily="2" charset="0"/>
                <a:ea typeface="Open Sans" pitchFamily="34" charset="0"/>
                <a:cs typeface="Open Sans" pitchFamily="34" charset="0"/>
              </a:rPr>
              <a:t>+</a:t>
            </a:r>
          </a:p>
        </p:txBody>
      </p:sp>
      <p:sp>
        <p:nvSpPr>
          <p:cNvPr id="16" name="TextBox 15">
            <a:extLst>
              <a:ext uri="{FF2B5EF4-FFF2-40B4-BE49-F238E27FC236}">
                <a16:creationId xmlns:a16="http://schemas.microsoft.com/office/drawing/2014/main" id="{917EFBED-CFE9-04AA-E273-ACF8D7858C53}"/>
              </a:ext>
            </a:extLst>
          </p:cNvPr>
          <p:cNvSpPr txBox="1"/>
          <p:nvPr/>
        </p:nvSpPr>
        <p:spPr>
          <a:xfrm>
            <a:off x="2468381" y="3239094"/>
            <a:ext cx="6492800"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Act in conjunction with the Lead Pastor as spokesperson for Board decisions </a:t>
            </a:r>
          </a:p>
        </p:txBody>
      </p:sp>
      <p:sp>
        <p:nvSpPr>
          <p:cNvPr id="19" name="TextBox 18">
            <a:extLst>
              <a:ext uri="{FF2B5EF4-FFF2-40B4-BE49-F238E27FC236}">
                <a16:creationId xmlns:a16="http://schemas.microsoft.com/office/drawing/2014/main" id="{FE713147-2AE3-1C51-90CF-47C1240EDA63}"/>
              </a:ext>
            </a:extLst>
          </p:cNvPr>
          <p:cNvSpPr txBox="1"/>
          <p:nvPr/>
        </p:nvSpPr>
        <p:spPr>
          <a:xfrm>
            <a:off x="10439560" y="6326848"/>
            <a:ext cx="6160770" cy="1200329"/>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Uphold the responsibilities of an individual elder </a:t>
            </a:r>
          </a:p>
        </p:txBody>
      </p:sp>
      <p:sp>
        <p:nvSpPr>
          <p:cNvPr id="21" name="TextBox 20">
            <a:extLst>
              <a:ext uri="{FF2B5EF4-FFF2-40B4-BE49-F238E27FC236}">
                <a16:creationId xmlns:a16="http://schemas.microsoft.com/office/drawing/2014/main" id="{B31340AC-6E1A-EB42-4ADC-276322B91333}"/>
              </a:ext>
            </a:extLst>
          </p:cNvPr>
          <p:cNvSpPr txBox="1"/>
          <p:nvPr/>
        </p:nvSpPr>
        <p:spPr>
          <a:xfrm>
            <a:off x="2438135" y="6049850"/>
            <a:ext cx="6460332" cy="1754326"/>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Oversee a regularly scheduled assessment of the Board’s performance </a:t>
            </a:r>
          </a:p>
        </p:txBody>
      </p:sp>
      <p:sp>
        <p:nvSpPr>
          <p:cNvPr id="23" name="TextBox 22">
            <a:extLst>
              <a:ext uri="{FF2B5EF4-FFF2-40B4-BE49-F238E27FC236}">
                <a16:creationId xmlns:a16="http://schemas.microsoft.com/office/drawing/2014/main" id="{7E18434A-B15F-A5B9-2D45-F47EE63C42FE}"/>
              </a:ext>
            </a:extLst>
          </p:cNvPr>
          <p:cNvSpPr txBox="1"/>
          <p:nvPr/>
        </p:nvSpPr>
        <p:spPr>
          <a:xfrm>
            <a:off x="10439560" y="3239094"/>
            <a:ext cx="6370160" cy="2308324"/>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Remember the Chair’s authority doesn’t include individually directing the Lead Pastor </a:t>
            </a:r>
          </a:p>
        </p:txBody>
      </p:sp>
    </p:spTree>
    <p:extLst>
      <p:ext uri="{BB962C8B-B14F-4D97-AF65-F5344CB8AC3E}">
        <p14:creationId xmlns:p14="http://schemas.microsoft.com/office/powerpoint/2010/main" val="194063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58B537-F6CA-43A4-4DBD-3FEB1ACB2B29}"/>
              </a:ext>
            </a:extLst>
          </p:cNvPr>
          <p:cNvSpPr txBox="1"/>
          <p:nvPr/>
        </p:nvSpPr>
        <p:spPr>
          <a:xfrm>
            <a:off x="2867460" y="5102698"/>
            <a:ext cx="10010339" cy="646331"/>
          </a:xfrm>
          <a:prstGeom prst="rect">
            <a:avLst/>
          </a:prstGeom>
          <a:noFill/>
        </p:spPr>
        <p:txBody>
          <a:bodyPr wrap="square">
            <a:spAutoFit/>
          </a:bodyPr>
          <a:lstStyle/>
          <a:p>
            <a:r>
              <a:rPr lang="en-CA" sz="3600" dirty="0">
                <a:effectLst/>
                <a:latin typeface="Open Sans" panose="020B0606030504020204" pitchFamily="34" charset="0"/>
                <a:ea typeface="Open Sans" panose="020B0606030504020204" pitchFamily="34" charset="0"/>
                <a:cs typeface="Open Sans" panose="020B0606030504020204" pitchFamily="34" charset="0"/>
              </a:rPr>
              <a:t>Act as Chair in the </a:t>
            </a:r>
            <a:r>
              <a:rPr lang="en-CA" sz="3600" dirty="0">
                <a:latin typeface="Open Sans" panose="020B0606030504020204" pitchFamily="34" charset="0"/>
                <a:ea typeface="Open Sans" panose="020B0606030504020204" pitchFamily="34" charset="0"/>
                <a:cs typeface="Open Sans" panose="020B0606030504020204" pitchFamily="34" charset="0"/>
              </a:rPr>
              <a:t>absence of the </a:t>
            </a:r>
            <a:r>
              <a:rPr lang="en-CA" sz="3600" dirty="0">
                <a:effectLst/>
                <a:latin typeface="Open Sans" panose="020B0606030504020204" pitchFamily="34" charset="0"/>
                <a:ea typeface="Open Sans" panose="020B0606030504020204" pitchFamily="34" charset="0"/>
                <a:cs typeface="Open Sans" panose="020B0606030504020204" pitchFamily="34" charset="0"/>
              </a:rPr>
              <a:t>Chair</a:t>
            </a:r>
          </a:p>
        </p:txBody>
      </p:sp>
      <p:grpSp>
        <p:nvGrpSpPr>
          <p:cNvPr id="8" name="Group 7">
            <a:extLst>
              <a:ext uri="{FF2B5EF4-FFF2-40B4-BE49-F238E27FC236}">
                <a16:creationId xmlns:a16="http://schemas.microsoft.com/office/drawing/2014/main" id="{F18B68A9-70E6-A9AC-57DF-F04CD2CB76C1}"/>
              </a:ext>
            </a:extLst>
          </p:cNvPr>
          <p:cNvGrpSpPr/>
          <p:nvPr/>
        </p:nvGrpSpPr>
        <p:grpSpPr>
          <a:xfrm>
            <a:off x="1901824" y="961503"/>
            <a:ext cx="14490703" cy="1492965"/>
            <a:chOff x="2105657" y="961503"/>
            <a:chExt cx="14490703" cy="1492965"/>
          </a:xfrm>
        </p:grpSpPr>
        <p:sp>
          <p:nvSpPr>
            <p:cNvPr id="17" name="Parallelogram 16"/>
            <p:cNvSpPr/>
            <p:nvPr/>
          </p:nvSpPr>
          <p:spPr>
            <a:xfrm>
              <a:off x="9263921" y="1081475"/>
              <a:ext cx="7332439" cy="1253020"/>
            </a:xfrm>
            <a:prstGeom prst="parallelogram">
              <a:avLst>
                <a:gd name="adj" fmla="val 39129"/>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 name="TextBox 1">
              <a:extLst>
                <a:ext uri="{FF2B5EF4-FFF2-40B4-BE49-F238E27FC236}">
                  <a16:creationId xmlns:a16="http://schemas.microsoft.com/office/drawing/2014/main" id="{4AC18AAD-A17E-72C1-8F3E-28B6280BAA7A}"/>
                </a:ext>
              </a:extLst>
            </p:cNvPr>
            <p:cNvSpPr txBox="1"/>
            <p:nvPr/>
          </p:nvSpPr>
          <p:spPr>
            <a:xfrm>
              <a:off x="2105657" y="961503"/>
              <a:ext cx="14083036"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VICE-CHAIR</a:t>
              </a:r>
              <a:endParaRPr lang="en-US" sz="8800" dirty="0">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grpSp>
      <p:sp>
        <p:nvSpPr>
          <p:cNvPr id="4" name="TextBox 3">
            <a:extLst>
              <a:ext uri="{FF2B5EF4-FFF2-40B4-BE49-F238E27FC236}">
                <a16:creationId xmlns:a16="http://schemas.microsoft.com/office/drawing/2014/main" id="{CF19800D-A14D-FBFA-A2C6-A786E3CEC951}"/>
              </a:ext>
            </a:extLst>
          </p:cNvPr>
          <p:cNvSpPr txBox="1"/>
          <p:nvPr/>
        </p:nvSpPr>
        <p:spPr>
          <a:xfrm>
            <a:off x="2867460" y="3302205"/>
            <a:ext cx="10010339" cy="646331"/>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Assist the Chair in performance of their duties</a:t>
            </a:r>
          </a:p>
        </p:txBody>
      </p:sp>
      <p:sp>
        <p:nvSpPr>
          <p:cNvPr id="7" name="TextBox 6">
            <a:extLst>
              <a:ext uri="{FF2B5EF4-FFF2-40B4-BE49-F238E27FC236}">
                <a16:creationId xmlns:a16="http://schemas.microsoft.com/office/drawing/2014/main" id="{E7664FEF-0912-D6C8-93E1-DB9D5C5C35E6}"/>
              </a:ext>
            </a:extLst>
          </p:cNvPr>
          <p:cNvSpPr txBox="1"/>
          <p:nvPr/>
        </p:nvSpPr>
        <p:spPr>
          <a:xfrm>
            <a:off x="2867460" y="6903191"/>
            <a:ext cx="10787579" cy="646331"/>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Uphold the responsibilities of an individual elder </a:t>
            </a:r>
          </a:p>
        </p:txBody>
      </p:sp>
      <p:sp>
        <p:nvSpPr>
          <p:cNvPr id="9" name="Oval 8">
            <a:extLst>
              <a:ext uri="{FF2B5EF4-FFF2-40B4-BE49-F238E27FC236}">
                <a16:creationId xmlns:a16="http://schemas.microsoft.com/office/drawing/2014/main" id="{EEE4A3A6-48E5-6687-51DE-5F1820C8A5C3}"/>
              </a:ext>
            </a:extLst>
          </p:cNvPr>
          <p:cNvSpPr/>
          <p:nvPr/>
        </p:nvSpPr>
        <p:spPr>
          <a:xfrm>
            <a:off x="1605122" y="3229370"/>
            <a:ext cx="792000" cy="792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0" name="Oval 9">
            <a:extLst>
              <a:ext uri="{FF2B5EF4-FFF2-40B4-BE49-F238E27FC236}">
                <a16:creationId xmlns:a16="http://schemas.microsoft.com/office/drawing/2014/main" id="{505229D7-8911-2948-E62D-23E626D4DDB2}"/>
              </a:ext>
            </a:extLst>
          </p:cNvPr>
          <p:cNvSpPr/>
          <p:nvPr/>
        </p:nvSpPr>
        <p:spPr>
          <a:xfrm>
            <a:off x="1605122" y="5029864"/>
            <a:ext cx="792000" cy="792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1" name="Oval 10">
            <a:extLst>
              <a:ext uri="{FF2B5EF4-FFF2-40B4-BE49-F238E27FC236}">
                <a16:creationId xmlns:a16="http://schemas.microsoft.com/office/drawing/2014/main" id="{57E66698-6BD4-CD43-35FF-A162B61E5005}"/>
              </a:ext>
            </a:extLst>
          </p:cNvPr>
          <p:cNvSpPr/>
          <p:nvPr/>
        </p:nvSpPr>
        <p:spPr>
          <a:xfrm>
            <a:off x="1605122" y="6830357"/>
            <a:ext cx="792000" cy="792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Tree>
    <p:extLst>
      <p:ext uri="{BB962C8B-B14F-4D97-AF65-F5344CB8AC3E}">
        <p14:creationId xmlns:p14="http://schemas.microsoft.com/office/powerpoint/2010/main" val="392953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CA7F85E6-30F5-5E83-5C04-6E3AFDC359E1}"/>
              </a:ext>
            </a:extLst>
          </p:cNvPr>
          <p:cNvSpPr/>
          <p:nvPr/>
        </p:nvSpPr>
        <p:spPr>
          <a:xfrm>
            <a:off x="9060088" y="1081475"/>
            <a:ext cx="7332439"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4" name="TextBox 3">
            <a:extLst>
              <a:ext uri="{FF2B5EF4-FFF2-40B4-BE49-F238E27FC236}">
                <a16:creationId xmlns:a16="http://schemas.microsoft.com/office/drawing/2014/main" id="{1F2A8539-6ED8-0125-5FFE-5964C56AE1C7}"/>
              </a:ext>
            </a:extLst>
          </p:cNvPr>
          <p:cNvSpPr txBox="1"/>
          <p:nvPr/>
        </p:nvSpPr>
        <p:spPr>
          <a:xfrm>
            <a:off x="1901823" y="961502"/>
            <a:ext cx="14490703"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SECRETARY</a:t>
            </a:r>
            <a:endParaRPr lang="en-US" sz="8800" dirty="0">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sp>
        <p:nvSpPr>
          <p:cNvPr id="7" name="TextBox 6">
            <a:extLst>
              <a:ext uri="{FF2B5EF4-FFF2-40B4-BE49-F238E27FC236}">
                <a16:creationId xmlns:a16="http://schemas.microsoft.com/office/drawing/2014/main" id="{0690854A-A61E-E26B-573B-5A861378988C}"/>
              </a:ext>
            </a:extLst>
          </p:cNvPr>
          <p:cNvSpPr txBox="1"/>
          <p:nvPr/>
        </p:nvSpPr>
        <p:spPr>
          <a:xfrm>
            <a:off x="2491418" y="3122072"/>
            <a:ext cx="15369862" cy="61555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Record and circulate the minutes of all Board and membership meetings </a:t>
            </a:r>
          </a:p>
        </p:txBody>
      </p:sp>
      <p:sp>
        <p:nvSpPr>
          <p:cNvPr id="9" name="TextBox 8">
            <a:extLst>
              <a:ext uri="{FF2B5EF4-FFF2-40B4-BE49-F238E27FC236}">
                <a16:creationId xmlns:a16="http://schemas.microsoft.com/office/drawing/2014/main" id="{C428A3A0-DCB3-AB90-AEC2-1B9DED321455}"/>
              </a:ext>
            </a:extLst>
          </p:cNvPr>
          <p:cNvSpPr txBox="1"/>
          <p:nvPr/>
        </p:nvSpPr>
        <p:spPr>
          <a:xfrm>
            <a:off x="2491418" y="4952655"/>
            <a:ext cx="13923969" cy="113877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Submit Board minutes to the next scheduled Board meeting after the minutes were taken </a:t>
            </a:r>
          </a:p>
        </p:txBody>
      </p:sp>
      <p:sp>
        <p:nvSpPr>
          <p:cNvPr id="16" name="TextBox 15">
            <a:extLst>
              <a:ext uri="{FF2B5EF4-FFF2-40B4-BE49-F238E27FC236}">
                <a16:creationId xmlns:a16="http://schemas.microsoft.com/office/drawing/2014/main" id="{9DF0D128-3985-158A-C94D-ADC143CDC491}"/>
              </a:ext>
            </a:extLst>
          </p:cNvPr>
          <p:cNvSpPr txBox="1"/>
          <p:nvPr/>
        </p:nvSpPr>
        <p:spPr>
          <a:xfrm>
            <a:off x="2491418" y="7014946"/>
            <a:ext cx="14546902" cy="113877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Maintain master copies of church policies, bylaws, and property and legal records </a:t>
            </a:r>
          </a:p>
        </p:txBody>
      </p:sp>
      <p:sp>
        <p:nvSpPr>
          <p:cNvPr id="30" name="Rectangle 29">
            <a:extLst>
              <a:ext uri="{FF2B5EF4-FFF2-40B4-BE49-F238E27FC236}">
                <a16:creationId xmlns:a16="http://schemas.microsoft.com/office/drawing/2014/main" id="{795E7525-DCD2-FF00-B8F0-3DFC0B9D3DEB}"/>
              </a:ext>
            </a:extLst>
          </p:cNvPr>
          <p:cNvSpPr/>
          <p:nvPr/>
        </p:nvSpPr>
        <p:spPr>
          <a:xfrm>
            <a:off x="1569399" y="3098203"/>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18" name="Rectangle 17">
            <a:extLst>
              <a:ext uri="{FF2B5EF4-FFF2-40B4-BE49-F238E27FC236}">
                <a16:creationId xmlns:a16="http://schemas.microsoft.com/office/drawing/2014/main" id="{B7AEC592-25C8-ABA0-40A3-9BB112AF4BCA}"/>
              </a:ext>
            </a:extLst>
          </p:cNvPr>
          <p:cNvSpPr/>
          <p:nvPr/>
        </p:nvSpPr>
        <p:spPr>
          <a:xfrm>
            <a:off x="1569398" y="5175445"/>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19" name="Rectangle 18">
            <a:extLst>
              <a:ext uri="{FF2B5EF4-FFF2-40B4-BE49-F238E27FC236}">
                <a16:creationId xmlns:a16="http://schemas.microsoft.com/office/drawing/2014/main" id="{8CB7F6BF-4585-6AD8-2DCE-503A821C005F}"/>
              </a:ext>
            </a:extLst>
          </p:cNvPr>
          <p:cNvSpPr/>
          <p:nvPr/>
        </p:nvSpPr>
        <p:spPr>
          <a:xfrm>
            <a:off x="1569398" y="7252687"/>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Tree>
    <p:extLst>
      <p:ext uri="{BB962C8B-B14F-4D97-AF65-F5344CB8AC3E}">
        <p14:creationId xmlns:p14="http://schemas.microsoft.com/office/powerpoint/2010/main" val="16154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CA7F85E6-30F5-5E83-5C04-6E3AFDC359E1}"/>
              </a:ext>
            </a:extLst>
          </p:cNvPr>
          <p:cNvSpPr/>
          <p:nvPr/>
        </p:nvSpPr>
        <p:spPr>
          <a:xfrm>
            <a:off x="9060088" y="1081475"/>
            <a:ext cx="7332439"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4" name="TextBox 3">
            <a:extLst>
              <a:ext uri="{FF2B5EF4-FFF2-40B4-BE49-F238E27FC236}">
                <a16:creationId xmlns:a16="http://schemas.microsoft.com/office/drawing/2014/main" id="{1F2A8539-6ED8-0125-5FFE-5964C56AE1C7}"/>
              </a:ext>
            </a:extLst>
          </p:cNvPr>
          <p:cNvSpPr txBox="1"/>
          <p:nvPr/>
        </p:nvSpPr>
        <p:spPr>
          <a:xfrm>
            <a:off x="1901823" y="961502"/>
            <a:ext cx="14490703" cy="1492965"/>
          </a:xfrm>
          <a:prstGeom prst="rect">
            <a:avLst/>
          </a:prstGeom>
          <a:noFill/>
        </p:spPr>
        <p:txBody>
          <a:bodyPr wrap="square" lIns="137407" tIns="68703" rIns="137407" bIns="68703" rtlCol="0">
            <a:spAutoFit/>
          </a:bodyPr>
          <a:lstStyle/>
          <a:p>
            <a:r>
              <a:rPr lang="en-US" sz="8800" dirty="0">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SECRETARY</a:t>
            </a:r>
            <a:endParaRPr lang="en-US" sz="8800" dirty="0">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sp>
        <p:nvSpPr>
          <p:cNvPr id="7" name="TextBox 6">
            <a:extLst>
              <a:ext uri="{FF2B5EF4-FFF2-40B4-BE49-F238E27FC236}">
                <a16:creationId xmlns:a16="http://schemas.microsoft.com/office/drawing/2014/main" id="{0690854A-A61E-E26B-573B-5A861378988C}"/>
              </a:ext>
            </a:extLst>
          </p:cNvPr>
          <p:cNvSpPr txBox="1"/>
          <p:nvPr/>
        </p:nvSpPr>
        <p:spPr>
          <a:xfrm>
            <a:off x="2491418" y="4937704"/>
            <a:ext cx="15369862" cy="113877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Maintain a file of all Board documents and membership meeting minutes of the church that constitute the official, permanent record </a:t>
            </a:r>
          </a:p>
        </p:txBody>
      </p:sp>
      <p:sp>
        <p:nvSpPr>
          <p:cNvPr id="9" name="TextBox 8">
            <a:extLst>
              <a:ext uri="{FF2B5EF4-FFF2-40B4-BE49-F238E27FC236}">
                <a16:creationId xmlns:a16="http://schemas.microsoft.com/office/drawing/2014/main" id="{C428A3A0-DCB3-AB90-AEC2-1B9DED321455}"/>
              </a:ext>
            </a:extLst>
          </p:cNvPr>
          <p:cNvSpPr txBox="1"/>
          <p:nvPr/>
        </p:nvSpPr>
        <p:spPr>
          <a:xfrm>
            <a:off x="2468557" y="3122072"/>
            <a:ext cx="13923969" cy="61555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Issue and maintain the official correspondence for the Board </a:t>
            </a:r>
          </a:p>
        </p:txBody>
      </p:sp>
      <p:sp>
        <p:nvSpPr>
          <p:cNvPr id="16" name="TextBox 15">
            <a:extLst>
              <a:ext uri="{FF2B5EF4-FFF2-40B4-BE49-F238E27FC236}">
                <a16:creationId xmlns:a16="http://schemas.microsoft.com/office/drawing/2014/main" id="{9DF0D128-3985-158A-C94D-ADC143CDC491}"/>
              </a:ext>
            </a:extLst>
          </p:cNvPr>
          <p:cNvSpPr txBox="1"/>
          <p:nvPr/>
        </p:nvSpPr>
        <p:spPr>
          <a:xfrm>
            <a:off x="2491418" y="7300427"/>
            <a:ext cx="14546902" cy="61555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Uphold the responsibilities of an individual elder </a:t>
            </a:r>
          </a:p>
        </p:txBody>
      </p:sp>
      <p:sp>
        <p:nvSpPr>
          <p:cNvPr id="30" name="Rectangle 29">
            <a:extLst>
              <a:ext uri="{FF2B5EF4-FFF2-40B4-BE49-F238E27FC236}">
                <a16:creationId xmlns:a16="http://schemas.microsoft.com/office/drawing/2014/main" id="{795E7525-DCD2-FF00-B8F0-3DFC0B9D3DEB}"/>
              </a:ext>
            </a:extLst>
          </p:cNvPr>
          <p:cNvSpPr/>
          <p:nvPr/>
        </p:nvSpPr>
        <p:spPr>
          <a:xfrm>
            <a:off x="1569399" y="3098203"/>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18" name="Rectangle 17">
            <a:extLst>
              <a:ext uri="{FF2B5EF4-FFF2-40B4-BE49-F238E27FC236}">
                <a16:creationId xmlns:a16="http://schemas.microsoft.com/office/drawing/2014/main" id="{B7AEC592-25C8-ABA0-40A3-9BB112AF4BCA}"/>
              </a:ext>
            </a:extLst>
          </p:cNvPr>
          <p:cNvSpPr/>
          <p:nvPr/>
        </p:nvSpPr>
        <p:spPr>
          <a:xfrm>
            <a:off x="1569398" y="5175445"/>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19" name="Rectangle 18">
            <a:extLst>
              <a:ext uri="{FF2B5EF4-FFF2-40B4-BE49-F238E27FC236}">
                <a16:creationId xmlns:a16="http://schemas.microsoft.com/office/drawing/2014/main" id="{8CB7F6BF-4585-6AD8-2DCE-503A821C005F}"/>
              </a:ext>
            </a:extLst>
          </p:cNvPr>
          <p:cNvSpPr/>
          <p:nvPr/>
        </p:nvSpPr>
        <p:spPr>
          <a:xfrm>
            <a:off x="1569398" y="7252687"/>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Tree>
    <p:extLst>
      <p:ext uri="{BB962C8B-B14F-4D97-AF65-F5344CB8AC3E}">
        <p14:creationId xmlns:p14="http://schemas.microsoft.com/office/powerpoint/2010/main" val="291558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allelogram 13"/>
          <p:cNvSpPr/>
          <p:nvPr/>
        </p:nvSpPr>
        <p:spPr>
          <a:xfrm>
            <a:off x="1364828" y="4080319"/>
            <a:ext cx="8582911" cy="1662864"/>
          </a:xfrm>
          <a:prstGeom prst="parallelogram">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6" name="TextBox 35"/>
          <p:cNvSpPr txBox="1"/>
          <p:nvPr/>
        </p:nvSpPr>
        <p:spPr>
          <a:xfrm>
            <a:off x="1364829" y="2603615"/>
            <a:ext cx="8639034" cy="3139569"/>
          </a:xfrm>
          <a:prstGeom prst="rect">
            <a:avLst/>
          </a:prstGeom>
          <a:noFill/>
        </p:spPr>
        <p:txBody>
          <a:bodyPr wrap="square" lIns="137407" tIns="68703" rIns="137407" bIns="68703" rtlCol="0">
            <a:spAutoFit/>
          </a:bodyPr>
          <a:lstStyle/>
          <a:p>
            <a:r>
              <a:rPr lang="en-US" sz="9600" dirty="0">
                <a:latin typeface="Raleway" pitchFamily="34" charset="0"/>
                <a:ea typeface="Droid Sans" pitchFamily="34" charset="0"/>
                <a:cs typeface="Droid Sans" pitchFamily="34" charset="0"/>
              </a:rPr>
              <a:t>ROLE OF THE</a:t>
            </a:r>
          </a:p>
          <a:p>
            <a:pPr algn="ctr"/>
            <a:r>
              <a:rPr lang="en-US" sz="9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a:t>
            </a:r>
            <a:endParaRPr lang="en-US" sz="99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009110" y="2180719"/>
            <a:ext cx="7721552" cy="5121962"/>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4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left)">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147176" y="1120471"/>
            <a:ext cx="7929349"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Rectangle 12"/>
          <p:cNvSpPr/>
          <p:nvPr/>
        </p:nvSpPr>
        <p:spPr>
          <a:xfrm>
            <a:off x="2663138" y="3924835"/>
            <a:ext cx="12968073" cy="2970292"/>
          </a:xfrm>
          <a:prstGeom prst="rect">
            <a:avLst/>
          </a:prstGeom>
        </p:spPr>
        <p:txBody>
          <a:bodyPr wrap="square" lIns="137407" tIns="68703" rIns="137407" bIns="68703">
            <a:spAutoFit/>
          </a:bodyPr>
          <a:lstStyle/>
          <a:p>
            <a:r>
              <a:rPr lang="en-US" sz="3600" dirty="0">
                <a:latin typeface="Open Sans" pitchFamily="34" charset="0"/>
                <a:ea typeface="Open Sans" pitchFamily="34" charset="0"/>
                <a:cs typeface="Open Sans" pitchFamily="34" charset="0"/>
              </a:rPr>
              <a:t>The Treasurer shall ensure that all funds of the church are received and disbursed as directed by the Board, shall ensure that proper records are maintained, and shall report as required.</a:t>
            </a:r>
          </a:p>
          <a:p>
            <a:endParaRPr lang="en-US" sz="1200" dirty="0">
              <a:latin typeface="Open Sans" pitchFamily="34" charset="0"/>
              <a:ea typeface="Open Sans" pitchFamily="34" charset="0"/>
              <a:cs typeface="Open Sans" pitchFamily="34" charset="0"/>
            </a:endParaRPr>
          </a:p>
          <a:p>
            <a:pPr algn="r"/>
            <a:r>
              <a:rPr lang="en-US" sz="2800" i="1" dirty="0">
                <a:solidFill>
                  <a:srgbClr val="848388"/>
                </a:solidFill>
                <a:latin typeface="Open Sans" pitchFamily="34" charset="0"/>
                <a:ea typeface="Open Sans" pitchFamily="34" charset="0"/>
                <a:cs typeface="Open Sans" pitchFamily="34" charset="0"/>
              </a:rPr>
              <a:t>Local Church Constitution</a:t>
            </a:r>
            <a:r>
              <a:rPr lang="en-US" sz="2800" dirty="0">
                <a:solidFill>
                  <a:srgbClr val="848388"/>
                </a:solidFill>
                <a:latin typeface="Open Sans" pitchFamily="34" charset="0"/>
                <a:ea typeface="Open Sans" pitchFamily="34" charset="0"/>
                <a:cs typeface="Open Sans" pitchFamily="34" charset="0"/>
              </a:rPr>
              <a:t>, 8.3.4</a:t>
            </a:r>
            <a:endParaRPr lang="en-US" sz="2400" dirty="0">
              <a:solidFill>
                <a:srgbClr val="848388"/>
              </a:solidFill>
              <a:latin typeface="Open Sans" pitchFamily="34" charset="0"/>
              <a:ea typeface="Open Sans" pitchFamily="34" charset="0"/>
              <a:cs typeface="Open Sans" pitchFamily="34" charset="0"/>
            </a:endParaRPr>
          </a:p>
        </p:txBody>
      </p:sp>
      <p:sp>
        <p:nvSpPr>
          <p:cNvPr id="2" name="Rectangle 1"/>
          <p:cNvSpPr/>
          <p:nvPr/>
        </p:nvSpPr>
        <p:spPr>
          <a:xfrm>
            <a:off x="1822093" y="1228628"/>
            <a:ext cx="14650164"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a:t>
            </a:r>
          </a:p>
        </p:txBody>
      </p:sp>
    </p:spTree>
    <p:extLst>
      <p:ext uri="{BB962C8B-B14F-4D97-AF65-F5344CB8AC3E}">
        <p14:creationId xmlns:p14="http://schemas.microsoft.com/office/powerpoint/2010/main" val="20703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147176" y="1120471"/>
            <a:ext cx="7929349"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Rectangle 12"/>
          <p:cNvSpPr/>
          <p:nvPr/>
        </p:nvSpPr>
        <p:spPr>
          <a:xfrm>
            <a:off x="2319547" y="3685695"/>
            <a:ext cx="6151031" cy="1185188"/>
          </a:xfrm>
          <a:prstGeom prst="rect">
            <a:avLst/>
          </a:prstGeom>
        </p:spPr>
        <p:txBody>
          <a:bodyPr wrap="square" lIns="137407" tIns="68703" rIns="137407" bIns="68703">
            <a:spAutoFit/>
          </a:bodyPr>
          <a:lstStyle/>
          <a:p>
            <a:pPr lvl="0"/>
            <a:r>
              <a:rPr lang="en-CA" sz="3400" dirty="0">
                <a:solidFill>
                  <a:prstClr val="black"/>
                </a:solidFill>
                <a:latin typeface="Open Sans" panose="020B0606030504020204" pitchFamily="34" charset="0"/>
                <a:ea typeface="Open Sans" panose="020B0606030504020204" pitchFamily="34" charset="0"/>
                <a:cs typeface="Open Sans" panose="020B0606030504020204" pitchFamily="34" charset="0"/>
              </a:rPr>
              <a:t>Provide oversight to financial affairs of the church</a:t>
            </a:r>
          </a:p>
        </p:txBody>
      </p:sp>
      <p:sp>
        <p:nvSpPr>
          <p:cNvPr id="2" name="Rectangle 1"/>
          <p:cNvSpPr/>
          <p:nvPr/>
        </p:nvSpPr>
        <p:spPr>
          <a:xfrm>
            <a:off x="1822093" y="1228628"/>
            <a:ext cx="14650164"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a:t>
            </a:r>
          </a:p>
        </p:txBody>
      </p:sp>
      <p:sp>
        <p:nvSpPr>
          <p:cNvPr id="12" name="Oval 11"/>
          <p:cNvSpPr/>
          <p:nvPr/>
        </p:nvSpPr>
        <p:spPr>
          <a:xfrm>
            <a:off x="1426093" y="3874771"/>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4" name="Oval 3">
            <a:extLst>
              <a:ext uri="{FF2B5EF4-FFF2-40B4-BE49-F238E27FC236}">
                <a16:creationId xmlns:a16="http://schemas.microsoft.com/office/drawing/2014/main" id="{F061EF22-C971-F91A-FC45-FCA758FBF962}"/>
              </a:ext>
            </a:extLst>
          </p:cNvPr>
          <p:cNvSpPr/>
          <p:nvPr/>
        </p:nvSpPr>
        <p:spPr>
          <a:xfrm>
            <a:off x="1426093" y="6446882"/>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8" name="TextBox 7">
            <a:extLst>
              <a:ext uri="{FF2B5EF4-FFF2-40B4-BE49-F238E27FC236}">
                <a16:creationId xmlns:a16="http://schemas.microsoft.com/office/drawing/2014/main" id="{A152530D-1A77-ACAE-5801-D13ABBB97F6E}"/>
              </a:ext>
            </a:extLst>
          </p:cNvPr>
          <p:cNvSpPr txBox="1"/>
          <p:nvPr/>
        </p:nvSpPr>
        <p:spPr>
          <a:xfrm>
            <a:off x="2408909" y="6273494"/>
            <a:ext cx="6012489" cy="166199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leadership, expertise, and advice to the Board on financial matters</a:t>
            </a:r>
          </a:p>
        </p:txBody>
      </p:sp>
      <p:sp>
        <p:nvSpPr>
          <p:cNvPr id="5" name="Oval 4">
            <a:extLst>
              <a:ext uri="{FF2B5EF4-FFF2-40B4-BE49-F238E27FC236}">
                <a16:creationId xmlns:a16="http://schemas.microsoft.com/office/drawing/2014/main" id="{9AD318E3-7857-24C5-B15D-CFEA0710DC23}"/>
              </a:ext>
            </a:extLst>
          </p:cNvPr>
          <p:cNvSpPr/>
          <p:nvPr/>
        </p:nvSpPr>
        <p:spPr>
          <a:xfrm>
            <a:off x="8539850" y="6446882"/>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6" name="Oval 5">
            <a:extLst>
              <a:ext uri="{FF2B5EF4-FFF2-40B4-BE49-F238E27FC236}">
                <a16:creationId xmlns:a16="http://schemas.microsoft.com/office/drawing/2014/main" id="{9E33E0AE-C4B6-ED42-D95B-D7F95DA65FE9}"/>
              </a:ext>
            </a:extLst>
          </p:cNvPr>
          <p:cNvSpPr/>
          <p:nvPr/>
        </p:nvSpPr>
        <p:spPr>
          <a:xfrm>
            <a:off x="8539850" y="3874771"/>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0" name="TextBox 9">
            <a:extLst>
              <a:ext uri="{FF2B5EF4-FFF2-40B4-BE49-F238E27FC236}">
                <a16:creationId xmlns:a16="http://schemas.microsoft.com/office/drawing/2014/main" id="{EB1066EB-1BC1-97EF-D752-1A513531C8CE}"/>
              </a:ext>
            </a:extLst>
          </p:cNvPr>
          <p:cNvSpPr txBox="1"/>
          <p:nvPr/>
        </p:nvSpPr>
        <p:spPr>
          <a:xfrm>
            <a:off x="9401122" y="3685695"/>
            <a:ext cx="7044483" cy="166199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Ensure church funds are received and disbursed as directed by the Board</a:t>
            </a:r>
            <a:r>
              <a:rPr kumimoji="0" lang="el-GR"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1274821-4F75-29F2-909D-6B6AEA8D7D65}"/>
              </a:ext>
            </a:extLst>
          </p:cNvPr>
          <p:cNvSpPr txBox="1"/>
          <p:nvPr/>
        </p:nvSpPr>
        <p:spPr>
          <a:xfrm>
            <a:off x="9522666" y="6273494"/>
            <a:ext cx="6949591" cy="1138773"/>
          </a:xfrm>
          <a:prstGeom prst="rect">
            <a:avLst/>
          </a:prstGeom>
          <a:noFill/>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3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Ensure proper financial records are maintained </a:t>
            </a:r>
          </a:p>
        </p:txBody>
      </p:sp>
    </p:spTree>
    <p:extLst>
      <p:ext uri="{BB962C8B-B14F-4D97-AF65-F5344CB8AC3E}">
        <p14:creationId xmlns:p14="http://schemas.microsoft.com/office/powerpoint/2010/main" val="31826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2" grpId="0" animBg="1"/>
      <p:bldP spid="4" grpId="0" animBg="1"/>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147176" y="1120471"/>
            <a:ext cx="7929349"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Rectangle 12"/>
          <p:cNvSpPr/>
          <p:nvPr/>
        </p:nvSpPr>
        <p:spPr>
          <a:xfrm>
            <a:off x="9547255" y="3783052"/>
            <a:ext cx="7321002" cy="2108518"/>
          </a:xfrm>
          <a:prstGeom prst="rect">
            <a:avLst/>
          </a:prstGeom>
        </p:spPr>
        <p:txBody>
          <a:bodyPr wrap="square" lIns="137407" tIns="68703" rIns="137407" bIns="68703">
            <a:spAutoFit/>
          </a:bodyPr>
          <a:lstStyle/>
          <a:p>
            <a:r>
              <a:rPr lang="en-CA" sz="3200" dirty="0">
                <a:latin typeface="Open Sans" panose="020B0606030504020204" pitchFamily="34" charset="0"/>
                <a:ea typeface="Open Sans" panose="020B0606030504020204" pitchFamily="34" charset="0"/>
                <a:cs typeface="Open Sans" panose="020B0606030504020204" pitchFamily="34" charset="0"/>
              </a:rPr>
              <a:t>Regularly review financial reporting, internal control, and financial management practices and make recommendations to the Board</a:t>
            </a:r>
          </a:p>
        </p:txBody>
      </p:sp>
      <p:sp>
        <p:nvSpPr>
          <p:cNvPr id="2" name="Rectangle 1"/>
          <p:cNvSpPr/>
          <p:nvPr/>
        </p:nvSpPr>
        <p:spPr>
          <a:xfrm>
            <a:off x="1822093" y="1228628"/>
            <a:ext cx="14650164"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ROLE OF THE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a:t>
            </a:r>
          </a:p>
        </p:txBody>
      </p:sp>
      <p:sp>
        <p:nvSpPr>
          <p:cNvPr id="12" name="Oval 11"/>
          <p:cNvSpPr/>
          <p:nvPr/>
        </p:nvSpPr>
        <p:spPr>
          <a:xfrm>
            <a:off x="1426093" y="3874771"/>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4" name="Oval 3">
            <a:extLst>
              <a:ext uri="{FF2B5EF4-FFF2-40B4-BE49-F238E27FC236}">
                <a16:creationId xmlns:a16="http://schemas.microsoft.com/office/drawing/2014/main" id="{F061EF22-C971-F91A-FC45-FCA758FBF962}"/>
              </a:ext>
            </a:extLst>
          </p:cNvPr>
          <p:cNvSpPr/>
          <p:nvPr/>
        </p:nvSpPr>
        <p:spPr>
          <a:xfrm>
            <a:off x="1426093" y="6446882"/>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8" name="TextBox 7">
            <a:extLst>
              <a:ext uri="{FF2B5EF4-FFF2-40B4-BE49-F238E27FC236}">
                <a16:creationId xmlns:a16="http://schemas.microsoft.com/office/drawing/2014/main" id="{A152530D-1A77-ACAE-5801-D13ABBB97F6E}"/>
              </a:ext>
            </a:extLst>
          </p:cNvPr>
          <p:cNvSpPr txBox="1"/>
          <p:nvPr/>
        </p:nvSpPr>
        <p:spPr>
          <a:xfrm>
            <a:off x="2372727" y="3783052"/>
            <a:ext cx="6012489" cy="1077218"/>
          </a:xfrm>
          <a:prstGeom prst="rect">
            <a:avLst/>
          </a:prstGeom>
          <a:noFill/>
        </p:spPr>
        <p:txBody>
          <a:bodyPr wrap="square">
            <a:spAutoFit/>
          </a:bodyPr>
          <a:lstStyle/>
          <a:p>
            <a:r>
              <a:rPr lang="en-CA" sz="3200" dirty="0">
                <a:effectLst/>
                <a:latin typeface="Open Sans" panose="020B0606030504020204" pitchFamily="34" charset="0"/>
                <a:ea typeface="Open Sans" panose="020B0606030504020204" pitchFamily="34" charset="0"/>
                <a:cs typeface="Open Sans" panose="020B0606030504020204" pitchFamily="34" charset="0"/>
              </a:rPr>
              <a:t>Act as a signing officer for the church </a:t>
            </a:r>
          </a:p>
        </p:txBody>
      </p:sp>
      <p:sp>
        <p:nvSpPr>
          <p:cNvPr id="5" name="Oval 4">
            <a:extLst>
              <a:ext uri="{FF2B5EF4-FFF2-40B4-BE49-F238E27FC236}">
                <a16:creationId xmlns:a16="http://schemas.microsoft.com/office/drawing/2014/main" id="{9AD318E3-7857-24C5-B15D-CFEA0710DC23}"/>
              </a:ext>
            </a:extLst>
          </p:cNvPr>
          <p:cNvSpPr/>
          <p:nvPr/>
        </p:nvSpPr>
        <p:spPr>
          <a:xfrm>
            <a:off x="8539850" y="6446882"/>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6" name="Oval 5">
            <a:extLst>
              <a:ext uri="{FF2B5EF4-FFF2-40B4-BE49-F238E27FC236}">
                <a16:creationId xmlns:a16="http://schemas.microsoft.com/office/drawing/2014/main" id="{9E33E0AE-C4B6-ED42-D95B-D7F95DA65FE9}"/>
              </a:ext>
            </a:extLst>
          </p:cNvPr>
          <p:cNvSpPr/>
          <p:nvPr/>
        </p:nvSpPr>
        <p:spPr>
          <a:xfrm>
            <a:off x="8539850" y="3874771"/>
            <a:ext cx="792000" cy="792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0" name="TextBox 9">
            <a:extLst>
              <a:ext uri="{FF2B5EF4-FFF2-40B4-BE49-F238E27FC236}">
                <a16:creationId xmlns:a16="http://schemas.microsoft.com/office/drawing/2014/main" id="{EB1066EB-1BC1-97EF-D752-1A513531C8CE}"/>
              </a:ext>
            </a:extLst>
          </p:cNvPr>
          <p:cNvSpPr txBox="1"/>
          <p:nvPr/>
        </p:nvSpPr>
        <p:spPr>
          <a:xfrm>
            <a:off x="2348138" y="6273494"/>
            <a:ext cx="7044483" cy="1077218"/>
          </a:xfrm>
          <a:prstGeom prst="rect">
            <a:avLst/>
          </a:prstGeom>
          <a:noFill/>
        </p:spPr>
        <p:txBody>
          <a:bodyPr wrap="square">
            <a:spAutoFit/>
          </a:bodyPr>
          <a:lstStyle/>
          <a:p>
            <a:r>
              <a:rPr lang="en-CA" sz="3200" dirty="0">
                <a:effectLst/>
                <a:latin typeface="Open Sans" panose="020B0606030504020204" pitchFamily="34" charset="0"/>
                <a:ea typeface="Open Sans" panose="020B0606030504020204" pitchFamily="34" charset="0"/>
                <a:cs typeface="Open Sans" panose="020B0606030504020204" pitchFamily="34" charset="0"/>
              </a:rPr>
              <a:t>Chair the church’s Finance Committee (if applicable)</a:t>
            </a:r>
          </a:p>
        </p:txBody>
      </p:sp>
      <p:sp>
        <p:nvSpPr>
          <p:cNvPr id="14" name="TextBox 13">
            <a:extLst>
              <a:ext uri="{FF2B5EF4-FFF2-40B4-BE49-F238E27FC236}">
                <a16:creationId xmlns:a16="http://schemas.microsoft.com/office/drawing/2014/main" id="{B1274821-4F75-29F2-909D-6B6AEA8D7D65}"/>
              </a:ext>
            </a:extLst>
          </p:cNvPr>
          <p:cNvSpPr txBox="1"/>
          <p:nvPr/>
        </p:nvSpPr>
        <p:spPr>
          <a:xfrm>
            <a:off x="9522666" y="6304273"/>
            <a:ext cx="6949591" cy="1077218"/>
          </a:xfrm>
          <a:prstGeom prst="rect">
            <a:avLst/>
          </a:prstGeom>
          <a:noFill/>
        </p:spPr>
        <p:txBody>
          <a:bodyPr wrap="square">
            <a:spAutoFit/>
          </a:bodyPr>
          <a:lstStyle/>
          <a:p>
            <a:r>
              <a:rPr lang="en-CA" sz="3200" dirty="0">
                <a:effectLst/>
                <a:latin typeface="Open Sans" panose="020B0606030504020204" pitchFamily="34" charset="0"/>
                <a:ea typeface="Open Sans" panose="020B0606030504020204" pitchFamily="34" charset="0"/>
                <a:cs typeface="Open Sans" panose="020B0606030504020204" pitchFamily="34" charset="0"/>
              </a:rPr>
              <a:t>Uphold the responsibilities of an individual elder </a:t>
            </a:r>
          </a:p>
        </p:txBody>
      </p:sp>
    </p:spTree>
    <p:extLst>
      <p:ext uri="{BB962C8B-B14F-4D97-AF65-F5344CB8AC3E}">
        <p14:creationId xmlns:p14="http://schemas.microsoft.com/office/powerpoint/2010/main" val="5016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2" grpId="0" animBg="1"/>
      <p:bldP spid="4"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718796" y="1120471"/>
            <a:ext cx="8375731"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Rectangle 12"/>
          <p:cNvSpPr/>
          <p:nvPr/>
        </p:nvSpPr>
        <p:spPr>
          <a:xfrm>
            <a:off x="3393112" y="4028851"/>
            <a:ext cx="11005447" cy="1246743"/>
          </a:xfrm>
          <a:prstGeom prst="rect">
            <a:avLst/>
          </a:prstGeom>
        </p:spPr>
        <p:txBody>
          <a:bodyPr wrap="square" lIns="137407" tIns="68703" rIns="137407" bIns="68703">
            <a:spAutoFit/>
          </a:bodyPr>
          <a:lstStyle/>
          <a:p>
            <a:r>
              <a:rPr lang="en-US" sz="3600" dirty="0">
                <a:latin typeface="Open Sans" pitchFamily="34" charset="0"/>
                <a:ea typeface="Open Sans" pitchFamily="34" charset="0"/>
                <a:cs typeface="Open Sans" pitchFamily="34" charset="0"/>
              </a:rPr>
              <a:t>Individual Board members, including Treasurers, do not have oversight of staff activity</a:t>
            </a:r>
          </a:p>
        </p:txBody>
      </p:sp>
      <p:sp>
        <p:nvSpPr>
          <p:cNvPr id="2" name="Rectangle 1"/>
          <p:cNvSpPr/>
          <p:nvPr/>
        </p:nvSpPr>
        <p:spPr>
          <a:xfrm>
            <a:off x="702841" y="1228628"/>
            <a:ext cx="17001770"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REMINDERS FOR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TREASURERS</a:t>
            </a:r>
          </a:p>
        </p:txBody>
      </p:sp>
      <p:sp>
        <p:nvSpPr>
          <p:cNvPr id="3" name="Rectangle 2"/>
          <p:cNvSpPr/>
          <p:nvPr/>
        </p:nvSpPr>
        <p:spPr>
          <a:xfrm>
            <a:off x="3393112" y="6361039"/>
            <a:ext cx="11741572" cy="1200329"/>
          </a:xfrm>
          <a:prstGeom prst="rect">
            <a:avLst/>
          </a:prstGeom>
        </p:spPr>
        <p:txBody>
          <a:bodyPr wrap="square">
            <a:spAutoFit/>
          </a:bodyPr>
          <a:lstStyle/>
          <a:p>
            <a:pPr marL="95248"/>
            <a:r>
              <a:rPr lang="en-US" sz="3600" dirty="0">
                <a:latin typeface="Open Sans" pitchFamily="34" charset="0"/>
                <a:ea typeface="Open Sans" pitchFamily="34" charset="0"/>
                <a:cs typeface="Open Sans" pitchFamily="34" charset="0"/>
              </a:rPr>
              <a:t>The Lead Pastor is responsible for administration of the budget</a:t>
            </a:r>
          </a:p>
        </p:txBody>
      </p:sp>
      <p:sp>
        <p:nvSpPr>
          <p:cNvPr id="6" name="Chevron 7">
            <a:extLst>
              <a:ext uri="{FF2B5EF4-FFF2-40B4-BE49-F238E27FC236}">
                <a16:creationId xmlns:a16="http://schemas.microsoft.com/office/drawing/2014/main" id="{76775025-5782-50B2-5C58-59DF63E27074}"/>
              </a:ext>
            </a:extLst>
          </p:cNvPr>
          <p:cNvSpPr/>
          <p:nvPr/>
        </p:nvSpPr>
        <p:spPr>
          <a:xfrm>
            <a:off x="1903505" y="4133849"/>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7" name="Chevron 7">
            <a:extLst>
              <a:ext uri="{FF2B5EF4-FFF2-40B4-BE49-F238E27FC236}">
                <a16:creationId xmlns:a16="http://schemas.microsoft.com/office/drawing/2014/main" id="{CFED8F30-57F9-AB6E-E6DA-6BB516629406}"/>
              </a:ext>
            </a:extLst>
          </p:cNvPr>
          <p:cNvSpPr/>
          <p:nvPr/>
        </p:nvSpPr>
        <p:spPr>
          <a:xfrm>
            <a:off x="1903504" y="6412954"/>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Tree>
    <p:extLst>
      <p:ext uri="{BB962C8B-B14F-4D97-AF65-F5344CB8AC3E}">
        <p14:creationId xmlns:p14="http://schemas.microsoft.com/office/powerpoint/2010/main" val="13368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 grpId="0"/>
      <p:bldP spid="3" grpId="0"/>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718796" y="1120471"/>
            <a:ext cx="8375731"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3" name="Rectangle 12"/>
          <p:cNvSpPr/>
          <p:nvPr/>
        </p:nvSpPr>
        <p:spPr>
          <a:xfrm>
            <a:off x="3372595" y="3812150"/>
            <a:ext cx="11989325" cy="1800741"/>
          </a:xfrm>
          <a:prstGeom prst="rect">
            <a:avLst/>
          </a:prstGeom>
        </p:spPr>
        <p:txBody>
          <a:bodyPr wrap="square" lIns="137407" tIns="68703" rIns="137407" bIns="68703">
            <a:spAutoFit/>
          </a:bodyPr>
          <a:lstStyle/>
          <a:p>
            <a:r>
              <a:rPr lang="en-US" sz="3600" dirty="0">
                <a:latin typeface="Open Sans" pitchFamily="34" charset="0"/>
                <a:ea typeface="Open Sans" pitchFamily="34" charset="0"/>
                <a:cs typeface="Open Sans" pitchFamily="34" charset="0"/>
              </a:rPr>
              <a:t>Cash flow may influence the timing of budgeted expenditures; however, the Treasurer does not have authority over any church staff</a:t>
            </a:r>
          </a:p>
        </p:txBody>
      </p:sp>
      <p:sp>
        <p:nvSpPr>
          <p:cNvPr id="2" name="Rectangle 1"/>
          <p:cNvSpPr/>
          <p:nvPr/>
        </p:nvSpPr>
        <p:spPr>
          <a:xfrm>
            <a:off x="702841" y="1228628"/>
            <a:ext cx="17001770"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REMINDERS FOR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TREASURERS</a:t>
            </a:r>
          </a:p>
        </p:txBody>
      </p:sp>
      <p:sp>
        <p:nvSpPr>
          <p:cNvPr id="8" name="Chevron 7"/>
          <p:cNvSpPr/>
          <p:nvPr/>
        </p:nvSpPr>
        <p:spPr>
          <a:xfrm>
            <a:off x="1903505" y="4133849"/>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3" name="Rectangle 2"/>
          <p:cNvSpPr/>
          <p:nvPr/>
        </p:nvSpPr>
        <p:spPr>
          <a:xfrm>
            <a:off x="3372595" y="6368254"/>
            <a:ext cx="9947165" cy="1246743"/>
          </a:xfrm>
          <a:prstGeom prst="rect">
            <a:avLst/>
          </a:prstGeom>
        </p:spPr>
        <p:txBody>
          <a:bodyPr wrap="square" lIns="137407" tIns="68703" rIns="137407" bIns="68703">
            <a:spAutoFit/>
          </a:bodyPr>
          <a:lstStyle/>
          <a:p>
            <a:r>
              <a:rPr lang="en-US" sz="3600" dirty="0">
                <a:latin typeface="Open Sans" pitchFamily="34" charset="0"/>
                <a:ea typeface="Open Sans" pitchFamily="34" charset="0"/>
                <a:cs typeface="Open Sans" pitchFamily="34" charset="0"/>
              </a:rPr>
              <a:t>The Board may write policy to insulate against any friction in this area</a:t>
            </a:r>
          </a:p>
        </p:txBody>
      </p:sp>
      <p:sp>
        <p:nvSpPr>
          <p:cNvPr id="4" name="Chevron 7"/>
          <p:cNvSpPr/>
          <p:nvPr/>
        </p:nvSpPr>
        <p:spPr>
          <a:xfrm>
            <a:off x="1903504" y="6412954"/>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Tree>
    <p:extLst>
      <p:ext uri="{BB962C8B-B14F-4D97-AF65-F5344CB8AC3E}">
        <p14:creationId xmlns:p14="http://schemas.microsoft.com/office/powerpoint/2010/main" val="33396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 grpId="0"/>
      <p:bldP spid="8" grpId="0" animBg="1"/>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arallelogram 67"/>
          <p:cNvSpPr/>
          <p:nvPr/>
        </p:nvSpPr>
        <p:spPr>
          <a:xfrm>
            <a:off x="1341326" y="1169821"/>
            <a:ext cx="4759200" cy="1662864"/>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67" name="TextBox 66"/>
          <p:cNvSpPr txBox="1"/>
          <p:nvPr/>
        </p:nvSpPr>
        <p:spPr>
          <a:xfrm>
            <a:off x="1680262" y="1254253"/>
            <a:ext cx="14961600" cy="1494000"/>
          </a:xfrm>
          <a:prstGeom prst="rect">
            <a:avLst/>
          </a:prstGeom>
          <a:noFill/>
        </p:spPr>
        <p:txBody>
          <a:bodyPr wrap="square" lIns="137407" tIns="68703" rIns="137407" bIns="68703" rtlCol="0">
            <a:spAutoFit/>
          </a:bodyPr>
          <a:lstStyle/>
          <a:p>
            <a:pPr lvl="0"/>
            <a:r>
              <a:rPr lang="en-US" sz="88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8800" dirty="0">
                <a:solidFill>
                  <a:prstClr val="black"/>
                </a:solidFill>
                <a:latin typeface="Raleway" pitchFamily="34" charset="0"/>
                <a:ea typeface="Droid Sans" pitchFamily="34" charset="0"/>
                <a:cs typeface="Droid Sans" pitchFamily="34" charset="0"/>
              </a:rPr>
              <a:t> RESPONSIBILITIES</a:t>
            </a:r>
          </a:p>
        </p:txBody>
      </p:sp>
      <p:sp>
        <p:nvSpPr>
          <p:cNvPr id="36" name="Oval 35"/>
          <p:cNvSpPr/>
          <p:nvPr/>
        </p:nvSpPr>
        <p:spPr>
          <a:xfrm>
            <a:off x="1341326" y="4224880"/>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7" name="Oval 36"/>
          <p:cNvSpPr/>
          <p:nvPr/>
        </p:nvSpPr>
        <p:spPr>
          <a:xfrm>
            <a:off x="9382823" y="4209640"/>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40" name="Oval 39"/>
          <p:cNvSpPr/>
          <p:nvPr/>
        </p:nvSpPr>
        <p:spPr>
          <a:xfrm>
            <a:off x="9335004" y="6453319"/>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44" name="Rectangle 43"/>
          <p:cNvSpPr/>
          <p:nvPr/>
        </p:nvSpPr>
        <p:spPr>
          <a:xfrm>
            <a:off x="2826143" y="2972626"/>
            <a:ext cx="10354820" cy="757443"/>
          </a:xfrm>
          <a:prstGeom prst="rect">
            <a:avLst/>
          </a:prstGeom>
        </p:spPr>
        <p:txBody>
          <a:bodyPr wrap="square" lIns="137407" tIns="68703" rIns="137407" bIns="68703">
            <a:spAutoFit/>
          </a:bodyPr>
          <a:lstStyle/>
          <a:p>
            <a:pPr>
              <a:lnSpc>
                <a:spcPct val="150000"/>
              </a:lnSpc>
            </a:pPr>
            <a:r>
              <a:rPr lang="en-US" sz="3000" dirty="0">
                <a:solidFill>
                  <a:srgbClr val="000000"/>
                </a:solidFill>
                <a:latin typeface="Open Sans" pitchFamily="34" charset="0"/>
                <a:ea typeface="Open Sans" pitchFamily="34" charset="0"/>
                <a:cs typeface="Open Sans" pitchFamily="34" charset="0"/>
              </a:rPr>
              <a:t>The Board has a fiduciary responsibility to:</a:t>
            </a:r>
          </a:p>
        </p:txBody>
      </p:sp>
      <p:sp>
        <p:nvSpPr>
          <p:cNvPr id="55" name="Rectangle 54"/>
          <p:cNvSpPr/>
          <p:nvPr/>
        </p:nvSpPr>
        <p:spPr>
          <a:xfrm>
            <a:off x="10846579" y="4209640"/>
            <a:ext cx="5333635" cy="1000522"/>
          </a:xfrm>
          <a:prstGeom prst="rect">
            <a:avLst/>
          </a:prstGeom>
        </p:spPr>
        <p:txBody>
          <a:bodyPr wrap="square" lIns="137407" tIns="68703" rIns="137407" bIns="68703">
            <a:spAutoFit/>
          </a:bodyPr>
          <a:lstStyle/>
          <a:p>
            <a:r>
              <a:rPr lang="en-US" sz="2800" b="1" dirty="0">
                <a:solidFill>
                  <a:srgbClr val="000000"/>
                </a:solidFill>
                <a:latin typeface="Open Sans" pitchFamily="34" charset="0"/>
                <a:ea typeface="Open Sans" pitchFamily="34" charset="0"/>
                <a:cs typeface="Open Sans" pitchFamily="34" charset="0"/>
              </a:rPr>
              <a:t>Prevent</a:t>
            </a:r>
            <a:r>
              <a:rPr lang="en-US" sz="2800" dirty="0">
                <a:solidFill>
                  <a:srgbClr val="000000"/>
                </a:solidFill>
                <a:latin typeface="Open Sans" pitchFamily="34" charset="0"/>
                <a:ea typeface="Open Sans" pitchFamily="34" charset="0"/>
                <a:cs typeface="Open Sans" pitchFamily="34" charset="0"/>
              </a:rPr>
              <a:t> theft, waste ,or misuse of resources.</a:t>
            </a:r>
          </a:p>
        </p:txBody>
      </p:sp>
      <p:sp>
        <p:nvSpPr>
          <p:cNvPr id="59" name="Rectangle 58"/>
          <p:cNvSpPr/>
          <p:nvPr/>
        </p:nvSpPr>
        <p:spPr>
          <a:xfrm>
            <a:off x="10846579" y="6245844"/>
            <a:ext cx="5978892" cy="1431409"/>
          </a:xfrm>
          <a:prstGeom prst="rect">
            <a:avLst/>
          </a:prstGeom>
        </p:spPr>
        <p:txBody>
          <a:bodyPr wrap="square" lIns="137407" tIns="68703" rIns="137407" bIns="68703">
            <a:spAutoFit/>
          </a:bodyPr>
          <a:lstStyle/>
          <a:p>
            <a:r>
              <a:rPr lang="en-US" sz="2800" dirty="0">
                <a:solidFill>
                  <a:srgbClr val="000000"/>
                </a:solidFill>
                <a:latin typeface="Open Sans" pitchFamily="34" charset="0"/>
                <a:ea typeface="Open Sans" pitchFamily="34" charset="0"/>
                <a:cs typeface="Open Sans" pitchFamily="34" charset="0"/>
              </a:rPr>
              <a:t>Ensure that resources are deployed </a:t>
            </a:r>
            <a:r>
              <a:rPr lang="en-US" sz="2800" b="1" dirty="0">
                <a:solidFill>
                  <a:srgbClr val="000000"/>
                </a:solidFill>
                <a:latin typeface="Open Sans" pitchFamily="34" charset="0"/>
                <a:ea typeface="Open Sans" pitchFamily="34" charset="0"/>
                <a:cs typeface="Open Sans" pitchFamily="34" charset="0"/>
              </a:rPr>
              <a:t>effectively and efficiently </a:t>
            </a:r>
            <a:r>
              <a:rPr lang="en-US" sz="2800" dirty="0">
                <a:solidFill>
                  <a:srgbClr val="000000"/>
                </a:solidFill>
                <a:latin typeface="Open Sans" pitchFamily="34" charset="0"/>
                <a:ea typeface="Open Sans" pitchFamily="34" charset="0"/>
                <a:cs typeface="Open Sans" pitchFamily="34" charset="0"/>
              </a:rPr>
              <a:t>to advance the vision.</a:t>
            </a:r>
          </a:p>
        </p:txBody>
      </p:sp>
      <p:sp>
        <p:nvSpPr>
          <p:cNvPr id="4" name="Rectangle 3"/>
          <p:cNvSpPr/>
          <p:nvPr/>
        </p:nvSpPr>
        <p:spPr>
          <a:xfrm>
            <a:off x="14037756" y="5431602"/>
            <a:ext cx="748923" cy="769441"/>
          </a:xfrm>
          <a:prstGeom prst="rect">
            <a:avLst/>
          </a:prstGeom>
        </p:spPr>
        <p:txBody>
          <a:bodyPr wrap="none">
            <a:spAutoFit/>
          </a:bodyPr>
          <a:lstStyle/>
          <a:p>
            <a:r>
              <a:rPr lang="en-US" sz="4400" dirty="0">
                <a:solidFill>
                  <a:prstClr val="white"/>
                </a:solidFill>
                <a:latin typeface="Heydings Controls" pitchFamily="49" charset="0"/>
              </a:rPr>
              <a:t>r</a:t>
            </a:r>
            <a:endParaRPr lang="en-US" sz="4400" dirty="0">
              <a:solidFill>
                <a:prstClr val="white"/>
              </a:solidFill>
            </a:endParaRPr>
          </a:p>
        </p:txBody>
      </p:sp>
      <p:sp>
        <p:nvSpPr>
          <p:cNvPr id="25" name="Oval 24"/>
          <p:cNvSpPr/>
          <p:nvPr/>
        </p:nvSpPr>
        <p:spPr>
          <a:xfrm>
            <a:off x="1316557" y="6453319"/>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 name="Rectangle 2"/>
          <p:cNvSpPr/>
          <p:nvPr/>
        </p:nvSpPr>
        <p:spPr>
          <a:xfrm>
            <a:off x="2708209" y="4062114"/>
            <a:ext cx="6290858" cy="1384995"/>
          </a:xfrm>
          <a:prstGeom prst="rect">
            <a:avLst/>
          </a:prstGeom>
        </p:spPr>
        <p:txBody>
          <a:bodyPr wrap="square">
            <a:spAutoFit/>
          </a:bodyPr>
          <a:lstStyle/>
          <a:p>
            <a:pPr lvl="0"/>
            <a:r>
              <a:rPr lang="en-US" sz="2800" b="1" dirty="0">
                <a:solidFill>
                  <a:srgbClr val="000000"/>
                </a:solidFill>
                <a:latin typeface="Open Sans" pitchFamily="34" charset="0"/>
                <a:ea typeface="Open Sans" pitchFamily="34" charset="0"/>
                <a:cs typeface="Open Sans" pitchFamily="34" charset="0"/>
              </a:rPr>
              <a:t>Safeguard</a:t>
            </a:r>
            <a:r>
              <a:rPr lang="en-US" sz="2800" dirty="0">
                <a:solidFill>
                  <a:srgbClr val="000000"/>
                </a:solidFill>
                <a:latin typeface="Open Sans" pitchFamily="34" charset="0"/>
                <a:ea typeface="Open Sans" pitchFamily="34" charset="0"/>
                <a:cs typeface="Open Sans" pitchFamily="34" charset="0"/>
              </a:rPr>
              <a:t> the vision, mission, and values against unintentional drift and unauthorized shifts in purpose.</a:t>
            </a:r>
          </a:p>
        </p:txBody>
      </p:sp>
      <p:sp>
        <p:nvSpPr>
          <p:cNvPr id="6" name="Rectangle 5"/>
          <p:cNvSpPr/>
          <p:nvPr/>
        </p:nvSpPr>
        <p:spPr>
          <a:xfrm>
            <a:off x="2826143" y="6516264"/>
            <a:ext cx="6987727" cy="954107"/>
          </a:xfrm>
          <a:prstGeom prst="rect">
            <a:avLst/>
          </a:prstGeom>
        </p:spPr>
        <p:txBody>
          <a:bodyPr wrap="square">
            <a:spAutoFit/>
          </a:bodyPr>
          <a:lstStyle/>
          <a:p>
            <a:pPr lvl="0"/>
            <a:r>
              <a:rPr lang="en-US" sz="2800" dirty="0">
                <a:solidFill>
                  <a:srgbClr val="000000"/>
                </a:solidFill>
                <a:latin typeface="Open Sans" pitchFamily="34" charset="0"/>
                <a:ea typeface="Open Sans" pitchFamily="34" charset="0"/>
                <a:cs typeface="Open Sans" pitchFamily="34" charset="0"/>
              </a:rPr>
              <a:t>Operate solely in the </a:t>
            </a:r>
            <a:r>
              <a:rPr lang="en-US" sz="2800" b="1" dirty="0">
                <a:solidFill>
                  <a:srgbClr val="000000"/>
                </a:solidFill>
                <a:latin typeface="Open Sans" pitchFamily="34" charset="0"/>
                <a:ea typeface="Open Sans" pitchFamily="34" charset="0"/>
                <a:cs typeface="Open Sans" pitchFamily="34" charset="0"/>
              </a:rPr>
              <a:t>best interests </a:t>
            </a:r>
          </a:p>
          <a:p>
            <a:pPr lvl="0"/>
            <a:r>
              <a:rPr lang="en-US" sz="2800" dirty="0">
                <a:solidFill>
                  <a:srgbClr val="000000"/>
                </a:solidFill>
                <a:latin typeface="Open Sans" pitchFamily="34" charset="0"/>
                <a:ea typeface="Open Sans" pitchFamily="34" charset="0"/>
                <a:cs typeface="Open Sans" pitchFamily="34" charset="0"/>
              </a:rPr>
              <a:t>of the church.</a:t>
            </a:r>
          </a:p>
        </p:txBody>
      </p:sp>
      <p:sp>
        <p:nvSpPr>
          <p:cNvPr id="7" name="TextBox 6"/>
          <p:cNvSpPr txBox="1"/>
          <p:nvPr/>
        </p:nvSpPr>
        <p:spPr>
          <a:xfrm>
            <a:off x="11488484" y="8724232"/>
            <a:ext cx="5444811" cy="707886"/>
          </a:xfrm>
          <a:prstGeom prst="rect">
            <a:avLst/>
          </a:prstGeom>
          <a:noFill/>
        </p:spPr>
        <p:txBody>
          <a:bodyPr wrap="square" rtlCol="0">
            <a:spAutoFit/>
          </a:bodyPr>
          <a:lstStyle/>
          <a:p>
            <a:r>
              <a:rPr lang="en-CA" sz="2000" dirty="0">
                <a:solidFill>
                  <a:srgbClr val="848388"/>
                </a:solidFill>
              </a:rPr>
              <a:t>Chait, Ryan, &amp; Taylor</a:t>
            </a:r>
          </a:p>
          <a:p>
            <a:r>
              <a:rPr lang="en-CA" sz="2000" dirty="0">
                <a:solidFill>
                  <a:srgbClr val="848388"/>
                </a:solidFill>
              </a:rPr>
              <a:t>from Governance as Leadership</a:t>
            </a:r>
          </a:p>
        </p:txBody>
      </p:sp>
      <p:pic>
        <p:nvPicPr>
          <p:cNvPr id="7170" name="Picture 2" descr="G:\Elder Training\Icons\Governance\shield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9706" y="4444907"/>
            <a:ext cx="513458" cy="608433"/>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7171" name="Picture 3" descr="G:\Elder Training\Icons\Governance\appro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3574" y="6757634"/>
            <a:ext cx="641931" cy="471369"/>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7172" name="Picture 4" descr="G:\Elder Training\Icons\Governance\safe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8852" y="4455798"/>
            <a:ext cx="586653" cy="586653"/>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pic>
        <p:nvPicPr>
          <p:cNvPr id="7173" name="Picture 5" descr="G:\Elder Training\Icons\Governance\users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1536" y="6576003"/>
            <a:ext cx="771092" cy="771092"/>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0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anim calcmode="lin" valueType="num">
                                      <p:cBhvr>
                                        <p:cTn id="11" dur="1000" fill="hold"/>
                                        <p:tgtEl>
                                          <p:spTgt spid="67"/>
                                        </p:tgtEl>
                                        <p:attrNameLst>
                                          <p:attrName>ppt_x</p:attrName>
                                        </p:attrNameLst>
                                      </p:cBhvr>
                                      <p:tavLst>
                                        <p:tav tm="0">
                                          <p:val>
                                            <p:strVal val="#ppt_x"/>
                                          </p:val>
                                        </p:tav>
                                        <p:tav tm="100000">
                                          <p:val>
                                            <p:strVal val="#ppt_x"/>
                                          </p:val>
                                        </p:tav>
                                      </p:tavLst>
                                    </p:anim>
                                    <p:anim calcmode="lin" valueType="num">
                                      <p:cBhvr>
                                        <p:cTn id="1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42" presetClass="entr" presetSubtype="0" fill="hold" nodeType="with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fade">
                                      <p:cBhvr>
                                        <p:cTn id="31" dur="1000"/>
                                        <p:tgtEl>
                                          <p:spTgt spid="7171"/>
                                        </p:tgtEl>
                                      </p:cBhvr>
                                    </p:animEffect>
                                    <p:anim calcmode="lin" valueType="num">
                                      <p:cBhvr>
                                        <p:cTn id="32" dur="1000" fill="hold"/>
                                        <p:tgtEl>
                                          <p:spTgt spid="7171"/>
                                        </p:tgtEl>
                                        <p:attrNameLst>
                                          <p:attrName>ppt_x</p:attrName>
                                        </p:attrNameLst>
                                      </p:cBhvr>
                                      <p:tavLst>
                                        <p:tav tm="0">
                                          <p:val>
                                            <p:strVal val="#ppt_x"/>
                                          </p:val>
                                        </p:tav>
                                        <p:tav tm="100000">
                                          <p:val>
                                            <p:strVal val="#ppt_x"/>
                                          </p:val>
                                        </p:tav>
                                      </p:tavLst>
                                    </p:anim>
                                    <p:anim calcmode="lin" valueType="num">
                                      <p:cBhvr>
                                        <p:cTn id="33" dur="1000" fill="hold"/>
                                        <p:tgtEl>
                                          <p:spTgt spid="717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172"/>
                                        </p:tgtEl>
                                        <p:attrNameLst>
                                          <p:attrName>style.visibility</p:attrName>
                                        </p:attrNameLst>
                                      </p:cBhvr>
                                      <p:to>
                                        <p:strVal val="visible"/>
                                      </p:to>
                                    </p:set>
                                    <p:animEffect transition="in" filter="fade">
                                      <p:cBhvr>
                                        <p:cTn id="36" dur="1000"/>
                                        <p:tgtEl>
                                          <p:spTgt spid="7172"/>
                                        </p:tgtEl>
                                      </p:cBhvr>
                                    </p:animEffect>
                                    <p:anim calcmode="lin" valueType="num">
                                      <p:cBhvr>
                                        <p:cTn id="37" dur="1000" fill="hold"/>
                                        <p:tgtEl>
                                          <p:spTgt spid="7172"/>
                                        </p:tgtEl>
                                        <p:attrNameLst>
                                          <p:attrName>ppt_x</p:attrName>
                                        </p:attrNameLst>
                                      </p:cBhvr>
                                      <p:tavLst>
                                        <p:tav tm="0">
                                          <p:val>
                                            <p:strVal val="#ppt_x"/>
                                          </p:val>
                                        </p:tav>
                                        <p:tav tm="100000">
                                          <p:val>
                                            <p:strVal val="#ppt_x"/>
                                          </p:val>
                                        </p:tav>
                                      </p:tavLst>
                                    </p:anim>
                                    <p:anim calcmode="lin" valueType="num">
                                      <p:cBhvr>
                                        <p:cTn id="38" dur="1000" fill="hold"/>
                                        <p:tgtEl>
                                          <p:spTgt spid="7172"/>
                                        </p:tgtEl>
                                        <p:attrNameLst>
                                          <p:attrName>ppt_y</p:attrName>
                                        </p:attrNameLst>
                                      </p:cBhvr>
                                      <p:tavLst>
                                        <p:tav tm="0">
                                          <p:val>
                                            <p:strVal val="#ppt_y+.1"/>
                                          </p:val>
                                        </p:tav>
                                        <p:tav tm="100000">
                                          <p:val>
                                            <p:strVal val="#ppt_y"/>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42" presetClass="entr" presetSubtype="0" fill="hold" nodeType="withEffect">
                                  <p:stCondLst>
                                    <p:cond delay="0"/>
                                  </p:stCondLst>
                                  <p:childTnLst>
                                    <p:set>
                                      <p:cBhvr>
                                        <p:cTn id="63" dur="1" fill="hold">
                                          <p:stCondLst>
                                            <p:cond delay="0"/>
                                          </p:stCondLst>
                                        </p:cTn>
                                        <p:tgtEl>
                                          <p:spTgt spid="7170"/>
                                        </p:tgtEl>
                                        <p:attrNameLst>
                                          <p:attrName>style.visibility</p:attrName>
                                        </p:attrNameLst>
                                      </p:cBhvr>
                                      <p:to>
                                        <p:strVal val="visible"/>
                                      </p:to>
                                    </p:set>
                                    <p:animEffect transition="in" filter="fade">
                                      <p:cBhvr>
                                        <p:cTn id="64" dur="1000"/>
                                        <p:tgtEl>
                                          <p:spTgt spid="7170"/>
                                        </p:tgtEl>
                                      </p:cBhvr>
                                    </p:animEffect>
                                    <p:anim calcmode="lin" valueType="num">
                                      <p:cBhvr>
                                        <p:cTn id="65" dur="1000" fill="hold"/>
                                        <p:tgtEl>
                                          <p:spTgt spid="7170"/>
                                        </p:tgtEl>
                                        <p:attrNameLst>
                                          <p:attrName>ppt_x</p:attrName>
                                        </p:attrNameLst>
                                      </p:cBhvr>
                                      <p:tavLst>
                                        <p:tav tm="0">
                                          <p:val>
                                            <p:strVal val="#ppt_x"/>
                                          </p:val>
                                        </p:tav>
                                        <p:tav tm="100000">
                                          <p:val>
                                            <p:strVal val="#ppt_x"/>
                                          </p:val>
                                        </p:tav>
                                      </p:tavLst>
                                    </p:anim>
                                    <p:anim calcmode="lin" valueType="num">
                                      <p:cBhvr>
                                        <p:cTn id="66" dur="1000" fill="hold"/>
                                        <p:tgtEl>
                                          <p:spTgt spid="717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173"/>
                                        </p:tgtEl>
                                        <p:attrNameLst>
                                          <p:attrName>style.visibility</p:attrName>
                                        </p:attrNameLst>
                                      </p:cBhvr>
                                      <p:to>
                                        <p:strVal val="visible"/>
                                      </p:to>
                                    </p:set>
                                    <p:animEffect transition="in" filter="fade">
                                      <p:cBhvr>
                                        <p:cTn id="69" dur="1000"/>
                                        <p:tgtEl>
                                          <p:spTgt spid="7173"/>
                                        </p:tgtEl>
                                      </p:cBhvr>
                                    </p:animEffect>
                                    <p:anim calcmode="lin" valueType="num">
                                      <p:cBhvr>
                                        <p:cTn id="70" dur="1000" fill="hold"/>
                                        <p:tgtEl>
                                          <p:spTgt spid="7173"/>
                                        </p:tgtEl>
                                        <p:attrNameLst>
                                          <p:attrName>ppt_x</p:attrName>
                                        </p:attrNameLst>
                                      </p:cBhvr>
                                      <p:tavLst>
                                        <p:tav tm="0">
                                          <p:val>
                                            <p:strVal val="#ppt_x"/>
                                          </p:val>
                                        </p:tav>
                                        <p:tav tm="100000">
                                          <p:val>
                                            <p:strVal val="#ppt_x"/>
                                          </p:val>
                                        </p:tav>
                                      </p:tavLst>
                                    </p:anim>
                                    <p:anim calcmode="lin" valueType="num">
                                      <p:cBhvr>
                                        <p:cTn id="71"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p:bldP spid="36" grpId="0" animBg="1"/>
      <p:bldP spid="37" grpId="0" animBg="1"/>
      <p:bldP spid="40" grpId="0" animBg="1"/>
      <p:bldP spid="44" grpId="0"/>
      <p:bldP spid="55" grpId="0"/>
      <p:bldP spid="59" grpId="0"/>
      <p:bldP spid="25" grpId="0" animBg="1"/>
      <p:bldP spid="3"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9718796" y="1120471"/>
            <a:ext cx="8375731" cy="1662864"/>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2" name="Rectangle 1"/>
          <p:cNvSpPr/>
          <p:nvPr/>
        </p:nvSpPr>
        <p:spPr>
          <a:xfrm>
            <a:off x="702841" y="1228628"/>
            <a:ext cx="17001770" cy="1446550"/>
          </a:xfrm>
          <a:prstGeom prst="rect">
            <a:avLst/>
          </a:prstGeom>
        </p:spPr>
        <p:txBody>
          <a:bodyPr wrap="none">
            <a:spAutoFit/>
          </a:bodyPr>
          <a:lstStyle/>
          <a:p>
            <a:r>
              <a:rPr lang="en-US" sz="8800" dirty="0">
                <a:solidFill>
                  <a:srgbClr val="000000"/>
                </a:solidFill>
                <a:latin typeface="Raleway" pitchFamily="34" charset="0"/>
                <a:ea typeface="Droid Sans" pitchFamily="34" charset="0"/>
                <a:cs typeface="Droid Sans" pitchFamily="34" charset="0"/>
              </a:rPr>
              <a:t>REMINDERS FOR  </a:t>
            </a:r>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TREASURERS</a:t>
            </a:r>
          </a:p>
        </p:txBody>
      </p:sp>
      <p:sp>
        <p:nvSpPr>
          <p:cNvPr id="4" name="Rectangle 3">
            <a:extLst>
              <a:ext uri="{FF2B5EF4-FFF2-40B4-BE49-F238E27FC236}">
                <a16:creationId xmlns:a16="http://schemas.microsoft.com/office/drawing/2014/main" id="{C3AAA2B0-3078-1FFE-1ABE-55D07C895B82}"/>
              </a:ext>
            </a:extLst>
          </p:cNvPr>
          <p:cNvSpPr/>
          <p:nvPr/>
        </p:nvSpPr>
        <p:spPr>
          <a:xfrm>
            <a:off x="3596640" y="3807685"/>
            <a:ext cx="11064240" cy="1800741"/>
          </a:xfrm>
          <a:prstGeom prst="rect">
            <a:avLst/>
          </a:prstGeom>
        </p:spPr>
        <p:txBody>
          <a:bodyPr wrap="square" lIns="137407" tIns="68703" rIns="137407" bIns="68703">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Be aware of annual financial obligations including preparation of financial statements, T3010 filing, and budget preparation</a:t>
            </a:r>
            <a:endParaRPr lang="en-US" sz="4400" dirty="0">
              <a:latin typeface="Open Sans" pitchFamily="34" charset="0"/>
              <a:ea typeface="Open Sans" pitchFamily="34" charset="0"/>
              <a:cs typeface="Open Sans" pitchFamily="34" charset="0"/>
            </a:endParaRPr>
          </a:p>
        </p:txBody>
      </p:sp>
      <p:sp>
        <p:nvSpPr>
          <p:cNvPr id="7" name="TextBox 6">
            <a:extLst>
              <a:ext uri="{FF2B5EF4-FFF2-40B4-BE49-F238E27FC236}">
                <a16:creationId xmlns:a16="http://schemas.microsoft.com/office/drawing/2014/main" id="{090755BB-B069-9543-EAFD-76A5B39AA998}"/>
              </a:ext>
            </a:extLst>
          </p:cNvPr>
          <p:cNvSpPr txBox="1"/>
          <p:nvPr/>
        </p:nvSpPr>
        <p:spPr>
          <a:xfrm>
            <a:off x="3596640" y="6632776"/>
            <a:ext cx="11353800" cy="646331"/>
          </a:xfrm>
          <a:prstGeom prst="rect">
            <a:avLst/>
          </a:prstGeom>
          <a:noFill/>
        </p:spPr>
        <p:txBody>
          <a:bodyPr wrap="square">
            <a:spAutoFit/>
          </a:bodyPr>
          <a:lstStyle/>
          <a:p>
            <a:r>
              <a:rPr lang="en-CA" sz="3600" dirty="0">
                <a:latin typeface="Open Sans" panose="020B0606030504020204" pitchFamily="34" charset="0"/>
                <a:ea typeface="Open Sans" panose="020B0606030504020204" pitchFamily="34" charset="0"/>
                <a:cs typeface="Open Sans" panose="020B0606030504020204" pitchFamily="34" charset="0"/>
              </a:rPr>
              <a:t>The Church Treasurer Manual is available on myCPD</a:t>
            </a:r>
            <a:endParaRPr lang="en-CA" sz="3200" dirty="0"/>
          </a:p>
        </p:txBody>
      </p:sp>
      <p:sp>
        <p:nvSpPr>
          <p:cNvPr id="9" name="Chevron 7">
            <a:extLst>
              <a:ext uri="{FF2B5EF4-FFF2-40B4-BE49-F238E27FC236}">
                <a16:creationId xmlns:a16="http://schemas.microsoft.com/office/drawing/2014/main" id="{DDD56FBA-6FFB-5787-33D2-949196F6EC4B}"/>
              </a:ext>
            </a:extLst>
          </p:cNvPr>
          <p:cNvSpPr/>
          <p:nvPr/>
        </p:nvSpPr>
        <p:spPr>
          <a:xfrm>
            <a:off x="1903505" y="4133849"/>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
        <p:nvSpPr>
          <p:cNvPr id="10" name="Chevron 7">
            <a:extLst>
              <a:ext uri="{FF2B5EF4-FFF2-40B4-BE49-F238E27FC236}">
                <a16:creationId xmlns:a16="http://schemas.microsoft.com/office/drawing/2014/main" id="{1F212CE7-6061-CC95-05B9-43311D7A15C5}"/>
              </a:ext>
            </a:extLst>
          </p:cNvPr>
          <p:cNvSpPr/>
          <p:nvPr/>
        </p:nvSpPr>
        <p:spPr>
          <a:xfrm>
            <a:off x="1903504" y="6412954"/>
            <a:ext cx="1151107" cy="1148414"/>
          </a:xfrm>
          <a:prstGeom prst="chevron">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schemeClr val="tx1"/>
              </a:solidFill>
            </a:endParaRPr>
          </a:p>
        </p:txBody>
      </p:sp>
    </p:spTree>
    <p:extLst>
      <p:ext uri="{BB962C8B-B14F-4D97-AF65-F5344CB8AC3E}">
        <p14:creationId xmlns:p14="http://schemas.microsoft.com/office/powerpoint/2010/main" val="30470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4" grpId="0"/>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1772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0C5C3A-BB8A-86B5-A3F0-F86279551A68}"/>
              </a:ext>
            </a:extLst>
          </p:cNvPr>
          <p:cNvGrpSpPr/>
          <p:nvPr/>
        </p:nvGrpSpPr>
        <p:grpSpPr>
          <a:xfrm>
            <a:off x="5268346" y="1082966"/>
            <a:ext cx="7757658" cy="1431411"/>
            <a:chOff x="1244452" y="1082966"/>
            <a:chExt cx="7757658" cy="1431411"/>
          </a:xfrm>
        </p:grpSpPr>
        <p:sp>
          <p:nvSpPr>
            <p:cNvPr id="17" name="Parallelogram 16"/>
            <p:cNvSpPr/>
            <p:nvPr/>
          </p:nvSpPr>
          <p:spPr>
            <a:xfrm>
              <a:off x="1244452" y="1082966"/>
              <a:ext cx="4541493" cy="1413039"/>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6" name="TextBox 15"/>
            <p:cNvSpPr txBox="1"/>
            <p:nvPr/>
          </p:nvSpPr>
          <p:spPr>
            <a:xfrm>
              <a:off x="1558435" y="1082968"/>
              <a:ext cx="7443675" cy="1431409"/>
            </a:xfrm>
            <a:prstGeom prst="rect">
              <a:avLst/>
            </a:prstGeom>
            <a:noFill/>
          </p:spPr>
          <p:txBody>
            <a:bodyPr wrap="square" lIns="137407" tIns="68703" rIns="137407" bIns="68703" rtlCol="0">
              <a:spAutoFit/>
            </a:bodyPr>
            <a:lstStyle/>
            <a:p>
              <a:r>
                <a:rPr lang="en-US" sz="84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HIRING</a:t>
              </a:r>
              <a:r>
                <a:rPr lang="en-US" sz="8400" dirty="0">
                  <a:latin typeface="Raleway" pitchFamily="34" charset="0"/>
                  <a:ea typeface="Droid Sans" pitchFamily="34" charset="0"/>
                  <a:cs typeface="Droid Sans" pitchFamily="34" charset="0"/>
                </a:rPr>
                <a:t> STAFF</a:t>
              </a:r>
            </a:p>
          </p:txBody>
        </p:sp>
      </p:grpSp>
      <p:sp>
        <p:nvSpPr>
          <p:cNvPr id="19" name="TextBox 18"/>
          <p:cNvSpPr txBox="1"/>
          <p:nvPr/>
        </p:nvSpPr>
        <p:spPr>
          <a:xfrm>
            <a:off x="1095234" y="2444326"/>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8" name="Rectangle 7">
            <a:extLst>
              <a:ext uri="{FF2B5EF4-FFF2-40B4-BE49-F238E27FC236}">
                <a16:creationId xmlns:a16="http://schemas.microsoft.com/office/drawing/2014/main" id="{1B39D684-AD8A-408B-8F3F-197E82EEEA15}"/>
              </a:ext>
            </a:extLst>
          </p:cNvPr>
          <p:cNvSpPr/>
          <p:nvPr/>
        </p:nvSpPr>
        <p:spPr>
          <a:xfrm>
            <a:off x="2141484" y="4476355"/>
            <a:ext cx="13648435"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Candidates for pastoral/ministry roles must be </a:t>
            </a:r>
            <a:r>
              <a:rPr lang="en-CA"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licensed</a:t>
            </a:r>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 prior to being hired or the employment offer must be subject to successful licensing</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EDB096F2-D602-4F8D-ADA4-B1095A3B7E4F}"/>
              </a:ext>
            </a:extLst>
          </p:cNvPr>
          <p:cNvSpPr/>
          <p:nvPr/>
        </p:nvSpPr>
        <p:spPr>
          <a:xfrm>
            <a:off x="2141484" y="3011560"/>
            <a:ext cx="13648434"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Lead Pastor candidates are </a:t>
            </a:r>
            <a:r>
              <a:rPr lang="en-CA"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called</a:t>
            </a:r>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 by the Board and </a:t>
            </a:r>
            <a:r>
              <a:rPr lang="en-CA"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appointed</a:t>
            </a:r>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 by the District Superintendent (</a:t>
            </a:r>
            <a:r>
              <a:rPr lang="en-CA" sz="3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Local Church Constitution</a:t>
            </a:r>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 9.2)</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A0EFC322-FFAB-4577-AA59-B060F88E7AD6}"/>
              </a:ext>
            </a:extLst>
          </p:cNvPr>
          <p:cNvSpPr txBox="1"/>
          <p:nvPr/>
        </p:nvSpPr>
        <p:spPr>
          <a:xfrm>
            <a:off x="1095234" y="3930406"/>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12" name="TextBox 11">
            <a:extLst>
              <a:ext uri="{FF2B5EF4-FFF2-40B4-BE49-F238E27FC236}">
                <a16:creationId xmlns:a16="http://schemas.microsoft.com/office/drawing/2014/main" id="{65BC5071-DC91-46CF-8145-98CC949D3143}"/>
              </a:ext>
            </a:extLst>
          </p:cNvPr>
          <p:cNvSpPr txBox="1"/>
          <p:nvPr/>
        </p:nvSpPr>
        <p:spPr>
          <a:xfrm>
            <a:off x="1095234" y="5416486"/>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13" name="TextBox 12">
            <a:extLst>
              <a:ext uri="{FF2B5EF4-FFF2-40B4-BE49-F238E27FC236}">
                <a16:creationId xmlns:a16="http://schemas.microsoft.com/office/drawing/2014/main" id="{06A6180B-B781-485D-A00F-CF68FE528F3D}"/>
              </a:ext>
            </a:extLst>
          </p:cNvPr>
          <p:cNvSpPr txBox="1"/>
          <p:nvPr/>
        </p:nvSpPr>
        <p:spPr>
          <a:xfrm>
            <a:off x="1095234" y="6902565"/>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14" name="Rectangle 13">
            <a:extLst>
              <a:ext uri="{FF2B5EF4-FFF2-40B4-BE49-F238E27FC236}">
                <a16:creationId xmlns:a16="http://schemas.microsoft.com/office/drawing/2014/main" id="{F11EA742-BA8D-DC62-9D5E-C1FFEAB6D737}"/>
              </a:ext>
            </a:extLst>
          </p:cNvPr>
          <p:cNvSpPr/>
          <p:nvPr/>
        </p:nvSpPr>
        <p:spPr>
          <a:xfrm>
            <a:off x="2141484" y="5941150"/>
            <a:ext cx="13648434"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All other pastoral/ministry candidates and non-ministry roles are hired at the discretion and approval of the Lead Pastor and Board</a:t>
            </a:r>
          </a:p>
        </p:txBody>
      </p:sp>
      <p:sp>
        <p:nvSpPr>
          <p:cNvPr id="15" name="Rectangle 14">
            <a:extLst>
              <a:ext uri="{FF2B5EF4-FFF2-40B4-BE49-F238E27FC236}">
                <a16:creationId xmlns:a16="http://schemas.microsoft.com/office/drawing/2014/main" id="{C8EE4CC8-9D7E-1909-6945-55887F7EF2B4}"/>
              </a:ext>
            </a:extLst>
          </p:cNvPr>
          <p:cNvSpPr/>
          <p:nvPr/>
        </p:nvSpPr>
        <p:spPr>
          <a:xfrm>
            <a:off x="2141484" y="7405944"/>
            <a:ext cx="13648434"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Imperative for every hire, regardless of role, to have a proper </a:t>
            </a:r>
            <a:r>
              <a:rPr lang="en-CA"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offer of employment, employment contract, and job description</a:t>
            </a:r>
            <a:endParaRPr lang="en-CA"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57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57800A-1BFE-3C94-FCE6-AD31B103708E}"/>
              </a:ext>
            </a:extLst>
          </p:cNvPr>
          <p:cNvGrpSpPr/>
          <p:nvPr/>
        </p:nvGrpSpPr>
        <p:grpSpPr>
          <a:xfrm>
            <a:off x="3070297" y="1082967"/>
            <a:ext cx="12153756" cy="1372736"/>
            <a:chOff x="766448" y="1082967"/>
            <a:chExt cx="12153756" cy="1372736"/>
          </a:xfrm>
        </p:grpSpPr>
        <p:sp>
          <p:nvSpPr>
            <p:cNvPr id="17" name="Parallelogram 16"/>
            <p:cNvSpPr/>
            <p:nvPr/>
          </p:nvSpPr>
          <p:spPr>
            <a:xfrm>
              <a:off x="766448" y="1082967"/>
              <a:ext cx="4704188" cy="1372736"/>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srgbClr val="1D5C87"/>
                </a:solidFill>
              </a:endParaRPr>
            </a:p>
          </p:txBody>
        </p:sp>
        <p:sp>
          <p:nvSpPr>
            <p:cNvPr id="16" name="TextBox 15"/>
            <p:cNvSpPr txBox="1"/>
            <p:nvPr/>
          </p:nvSpPr>
          <p:spPr>
            <a:xfrm>
              <a:off x="1023120" y="1082967"/>
              <a:ext cx="11897084" cy="1369854"/>
            </a:xfrm>
            <a:prstGeom prst="rect">
              <a:avLst/>
            </a:prstGeom>
            <a:noFill/>
          </p:spPr>
          <p:txBody>
            <a:bodyPr wrap="square" lIns="137407" tIns="68703" rIns="137407" bIns="68703" rtlCol="0">
              <a:spAutoFit/>
            </a:bodyPr>
            <a:lstStyle/>
            <a:p>
              <a:r>
                <a:rPr lang="en-US" sz="8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ENDING </a:t>
              </a:r>
              <a:r>
                <a:rPr lang="en-US" sz="8000" dirty="0">
                  <a:latin typeface="Raleway" pitchFamily="34" charset="0"/>
                  <a:ea typeface="Droid Sans" pitchFamily="34" charset="0"/>
                  <a:cs typeface="Droid Sans" pitchFamily="34" charset="0"/>
                </a:rPr>
                <a:t>EMPLOYMENT</a:t>
              </a:r>
            </a:p>
          </p:txBody>
        </p:sp>
      </p:grpSp>
      <p:sp>
        <p:nvSpPr>
          <p:cNvPr id="8" name="TextBox 7">
            <a:extLst>
              <a:ext uri="{FF2B5EF4-FFF2-40B4-BE49-F238E27FC236}">
                <a16:creationId xmlns:a16="http://schemas.microsoft.com/office/drawing/2014/main" id="{7A7FF975-630E-40B7-B46D-AA1581840347}"/>
              </a:ext>
            </a:extLst>
          </p:cNvPr>
          <p:cNvSpPr txBox="1"/>
          <p:nvPr/>
        </p:nvSpPr>
        <p:spPr>
          <a:xfrm>
            <a:off x="1130425" y="2832977"/>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9" name="Rectangle 8">
            <a:extLst>
              <a:ext uri="{FF2B5EF4-FFF2-40B4-BE49-F238E27FC236}">
                <a16:creationId xmlns:a16="http://schemas.microsoft.com/office/drawing/2014/main" id="{04E089CF-E1B6-4525-8760-F888B6BABEFC}"/>
              </a:ext>
            </a:extLst>
          </p:cNvPr>
          <p:cNvSpPr/>
          <p:nvPr/>
        </p:nvSpPr>
        <p:spPr>
          <a:xfrm>
            <a:off x="2278529" y="3347383"/>
            <a:ext cx="13913424"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Lead Pastors resign from the church by giving notice to the </a:t>
            </a:r>
          </a:p>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District Superintendent and the Board</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2F45CD60-4E1E-491B-9B38-13800A1A30E9}"/>
              </a:ext>
            </a:extLst>
          </p:cNvPr>
          <p:cNvSpPr/>
          <p:nvPr/>
        </p:nvSpPr>
        <p:spPr>
          <a:xfrm>
            <a:off x="2278529" y="4914799"/>
            <a:ext cx="13737292" cy="1015663"/>
          </a:xfrm>
          <a:prstGeom prst="rect">
            <a:avLst/>
          </a:prstGeom>
        </p:spPr>
        <p:txBody>
          <a:bodyPr wrap="square">
            <a:spAutoFit/>
          </a:bodyPr>
          <a:lstStyle/>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Lead Pastor, with Board approval and after consultation with the </a:t>
            </a:r>
          </a:p>
          <a:p>
            <a:r>
              <a:rPr lang="en-CA"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District Superintendent, may terminate the employment of staff</a:t>
            </a:r>
            <a:endParaRPr lang="en-CA"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19415C0-5126-4209-B3EA-5E9182F7A37A}"/>
              </a:ext>
            </a:extLst>
          </p:cNvPr>
          <p:cNvSpPr/>
          <p:nvPr/>
        </p:nvSpPr>
        <p:spPr>
          <a:xfrm>
            <a:off x="2278529" y="6482214"/>
            <a:ext cx="13700796" cy="1015663"/>
          </a:xfrm>
          <a:prstGeom prst="rect">
            <a:avLst/>
          </a:prstGeom>
        </p:spPr>
        <p:txBody>
          <a:bodyPr wrap="square">
            <a:spAutoFit/>
          </a:bodyPr>
          <a:lstStyle/>
          <a:p>
            <a:r>
              <a:rPr lang="en-CA"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If termination of employment of any ministry staff is being considered, consult the District Office first!</a:t>
            </a:r>
            <a:endParaRPr lang="en-CA"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C5717B1-043A-4FDC-96C8-13A18FD27E07}"/>
              </a:ext>
            </a:extLst>
          </p:cNvPr>
          <p:cNvSpPr txBox="1"/>
          <p:nvPr/>
        </p:nvSpPr>
        <p:spPr>
          <a:xfrm>
            <a:off x="1130425" y="4381541"/>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
        <p:nvSpPr>
          <p:cNvPr id="14" name="TextBox 13">
            <a:extLst>
              <a:ext uri="{FF2B5EF4-FFF2-40B4-BE49-F238E27FC236}">
                <a16:creationId xmlns:a16="http://schemas.microsoft.com/office/drawing/2014/main" id="{91E0C043-7AE8-44FD-9592-C2AF6652153C}"/>
              </a:ext>
            </a:extLst>
          </p:cNvPr>
          <p:cNvSpPr txBox="1"/>
          <p:nvPr/>
        </p:nvSpPr>
        <p:spPr>
          <a:xfrm>
            <a:off x="1130425" y="5930106"/>
            <a:ext cx="776922" cy="2262406"/>
          </a:xfrm>
          <a:prstGeom prst="rect">
            <a:avLst/>
          </a:prstGeom>
          <a:noFill/>
        </p:spPr>
        <p:txBody>
          <a:bodyPr wrap="square" lIns="137407" tIns="68703" rIns="137407" bIns="68703" rtlCol="0">
            <a:spAutoFit/>
          </a:bodyPr>
          <a:lstStyle/>
          <a:p>
            <a:r>
              <a:rPr lang="en-US" sz="13800" dirty="0">
                <a:solidFill>
                  <a:srgbClr val="848388"/>
                </a:solidFill>
                <a:latin typeface="Oswald" pitchFamily="2" charset="0"/>
                <a:ea typeface="Open Sans" pitchFamily="34" charset="0"/>
                <a:cs typeface="Open Sans" pitchFamily="34" charset="0"/>
              </a:rPr>
              <a:t>+</a:t>
            </a:r>
          </a:p>
        </p:txBody>
      </p:sp>
    </p:spTree>
    <p:extLst>
      <p:ext uri="{BB962C8B-B14F-4D97-AF65-F5344CB8AC3E}">
        <p14:creationId xmlns:p14="http://schemas.microsoft.com/office/powerpoint/2010/main" val="41209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5859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4255856" y="6047568"/>
            <a:ext cx="9211886" cy="1173815"/>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BOARD LEADERSHIP</a:t>
            </a:r>
          </a:p>
        </p:txBody>
      </p:sp>
      <p:sp>
        <p:nvSpPr>
          <p:cNvPr id="2" name="TextBox 1"/>
          <p:cNvSpPr txBox="1"/>
          <p:nvPr/>
        </p:nvSpPr>
        <p:spPr>
          <a:xfrm>
            <a:off x="4255856" y="1061339"/>
            <a:ext cx="9782638" cy="498622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0" normalizeH="0" baseline="0" noProof="0" dirty="0">
                <a:ln>
                  <a:noFill/>
                </a:ln>
                <a:solidFill>
                  <a:srgbClr val="000000"/>
                </a:solidFill>
                <a:effectLst/>
                <a:uLnTx/>
                <a:uFillTx/>
                <a:latin typeface="Oswald" pitchFamily="2" charset="0"/>
                <a:ea typeface="+mn-ea"/>
                <a:cs typeface="+mn-cs"/>
              </a:rPr>
              <a:t>Equipping Elders for Effective Leadership </a:t>
            </a:r>
          </a:p>
        </p:txBody>
      </p:sp>
      <p:cxnSp>
        <p:nvCxnSpPr>
          <p:cNvPr id="6" name="Straight Connector 5"/>
          <p:cNvCxnSpPr/>
          <p:nvPr/>
        </p:nvCxnSpPr>
        <p:spPr>
          <a:xfrm>
            <a:off x="11996454"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4008"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8133" y="8908900"/>
            <a:ext cx="3851547" cy="1173814"/>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C320F922-F622-42AB-807A-1715EF63EDCF}"/>
              </a:ext>
            </a:extLst>
          </p:cNvPr>
          <p:cNvSpPr txBox="1"/>
          <p:nvPr/>
        </p:nvSpPr>
        <p:spPr>
          <a:xfrm>
            <a:off x="15167182" y="9091749"/>
            <a:ext cx="1919035" cy="904967"/>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C6A946FB-0C96-4FC8-B1BD-B0B0E616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9" y="8392086"/>
            <a:ext cx="3581407" cy="1152146"/>
          </a:xfrm>
          <a:prstGeom prst="rect">
            <a:avLst/>
          </a:prstGeom>
        </p:spPr>
      </p:pic>
    </p:spTree>
    <p:extLst>
      <p:ext uri="{BB962C8B-B14F-4D97-AF65-F5344CB8AC3E}">
        <p14:creationId xmlns:p14="http://schemas.microsoft.com/office/powerpoint/2010/main" val="793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EFFECTIVE GOVERNANCE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SIX FOCUS AREAS </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ENDS OVER MEANS</a:t>
            </a:r>
          </a:p>
        </p:txBody>
      </p:sp>
      <p:sp>
        <p:nvSpPr>
          <p:cNvPr id="35" name="TextBox 34"/>
          <p:cNvSpPr txBox="1"/>
          <p:nvPr/>
        </p:nvSpPr>
        <p:spPr>
          <a:xfrm>
            <a:off x="3103795" y="1770162"/>
            <a:ext cx="3585196"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6714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7"/>
          <p:cNvSpPr/>
          <p:nvPr/>
        </p:nvSpPr>
        <p:spPr>
          <a:xfrm>
            <a:off x="8245135" y="2486670"/>
            <a:ext cx="3915951" cy="1204945"/>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9" name="TextBox 18"/>
          <p:cNvSpPr txBox="1"/>
          <p:nvPr/>
        </p:nvSpPr>
        <p:spPr>
          <a:xfrm>
            <a:off x="1899630" y="1211934"/>
            <a:ext cx="14506567" cy="2600960"/>
          </a:xfrm>
          <a:prstGeom prst="rect">
            <a:avLst/>
          </a:prstGeom>
          <a:noFill/>
        </p:spPr>
        <p:txBody>
          <a:bodyPr wrap="square" lIns="137407" tIns="68703" rIns="137407" bIns="68703" rtlCol="0">
            <a:spAutoFit/>
          </a:bodyPr>
          <a:lstStyle/>
          <a:p>
            <a:r>
              <a:rPr lang="en-US" sz="8000" dirty="0">
                <a:latin typeface="Raleway" pitchFamily="34" charset="0"/>
                <a:ea typeface="Droid Sans" pitchFamily="34" charset="0"/>
                <a:cs typeface="Droid Sans" pitchFamily="34" charset="0"/>
              </a:rPr>
              <a:t>A CLEAR UNDERSTANDING</a:t>
            </a:r>
          </a:p>
          <a:p>
            <a:pPr algn="ctr"/>
            <a:r>
              <a:rPr lang="en-US" sz="8000" dirty="0">
                <a:latin typeface="Raleway" pitchFamily="34" charset="0"/>
                <a:ea typeface="Droid Sans" pitchFamily="34" charset="0"/>
                <a:cs typeface="Droid Sans" pitchFamily="34" charset="0"/>
              </a:rPr>
              <a:t>OF THE </a:t>
            </a:r>
            <a:r>
              <a:rPr lang="en-US" sz="8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ROLES</a:t>
            </a:r>
            <a:r>
              <a:rPr lang="en-US" sz="8000" dirty="0">
                <a:latin typeface="Raleway" pitchFamily="34" charset="0"/>
                <a:ea typeface="Droid Sans" pitchFamily="34" charset="0"/>
                <a:cs typeface="Droid Sans" pitchFamily="34" charset="0"/>
              </a:rPr>
              <a:t> OF:</a:t>
            </a:r>
            <a:endParaRPr lang="en-US" sz="8000" dirty="0">
              <a:solidFill>
                <a:srgbClr val="2677AE"/>
              </a:solidFill>
              <a:latin typeface="Raleway" pitchFamily="34" charset="0"/>
              <a:ea typeface="Droid Sans" pitchFamily="34" charset="0"/>
              <a:cs typeface="Droid Sans" pitchFamily="34" charset="0"/>
            </a:endParaRPr>
          </a:p>
        </p:txBody>
      </p:sp>
      <p:sp>
        <p:nvSpPr>
          <p:cNvPr id="20" name="Oval 19"/>
          <p:cNvSpPr/>
          <p:nvPr/>
        </p:nvSpPr>
        <p:spPr>
          <a:xfrm>
            <a:off x="1763152" y="4642065"/>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1" name="TextBox 20"/>
          <p:cNvSpPr txBox="1"/>
          <p:nvPr/>
        </p:nvSpPr>
        <p:spPr>
          <a:xfrm>
            <a:off x="2559803" y="4653459"/>
            <a:ext cx="8737761" cy="754301"/>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Board</a:t>
            </a:r>
          </a:p>
        </p:txBody>
      </p:sp>
      <p:sp>
        <p:nvSpPr>
          <p:cNvPr id="23" name="Oval 22"/>
          <p:cNvSpPr/>
          <p:nvPr/>
        </p:nvSpPr>
        <p:spPr>
          <a:xfrm>
            <a:off x="1763151" y="6395929"/>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7" name="TextBox 26"/>
          <p:cNvSpPr txBox="1"/>
          <p:nvPr/>
        </p:nvSpPr>
        <p:spPr>
          <a:xfrm>
            <a:off x="2559802" y="6393920"/>
            <a:ext cx="4602998" cy="754301"/>
          </a:xfrm>
          <a:prstGeom prst="rect">
            <a:avLst/>
          </a:prstGeom>
          <a:noFill/>
        </p:spPr>
        <p:txBody>
          <a:bodyPr wrap="square" lIns="137407" tIns="68703" rIns="137407" bIns="68703" rtlCol="0">
            <a:spAutoFit/>
          </a:bodyPr>
          <a:lstStyle/>
          <a:p>
            <a:r>
              <a:rPr lang="en-US" sz="4000" dirty="0">
                <a:latin typeface="Oswald" pitchFamily="2" charset="0"/>
                <a:ea typeface="Open Sans" pitchFamily="34" charset="0"/>
                <a:cs typeface="Open Sans" pitchFamily="34" charset="0"/>
              </a:rPr>
              <a:t>Individual elders</a:t>
            </a:r>
          </a:p>
        </p:txBody>
      </p:sp>
      <p:sp>
        <p:nvSpPr>
          <p:cNvPr id="13" name="Oval 12"/>
          <p:cNvSpPr/>
          <p:nvPr/>
        </p:nvSpPr>
        <p:spPr>
          <a:xfrm>
            <a:off x="9016435" y="4620297"/>
            <a:ext cx="663754" cy="662201"/>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4" name="Oval 13"/>
          <p:cNvSpPr/>
          <p:nvPr/>
        </p:nvSpPr>
        <p:spPr>
          <a:xfrm>
            <a:off x="9016435" y="6374161"/>
            <a:ext cx="663754" cy="662201"/>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 name="Rectangle 1"/>
          <p:cNvSpPr/>
          <p:nvPr/>
        </p:nvSpPr>
        <p:spPr>
          <a:xfrm>
            <a:off x="11371175" y="7894028"/>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
        <p:nvSpPr>
          <p:cNvPr id="4" name="Rectangle 3"/>
          <p:cNvSpPr/>
          <p:nvPr/>
        </p:nvSpPr>
        <p:spPr>
          <a:xfrm>
            <a:off x="9846186" y="4676669"/>
            <a:ext cx="6736770" cy="707886"/>
          </a:xfrm>
          <a:prstGeom prst="rect">
            <a:avLst/>
          </a:prstGeom>
        </p:spPr>
        <p:txBody>
          <a:bodyPr wrap="square">
            <a:spAutoFit/>
          </a:bodyPr>
          <a:lstStyle/>
          <a:p>
            <a:r>
              <a:rPr lang="en-US" sz="4000" dirty="0">
                <a:latin typeface="Oswald" pitchFamily="2" charset="0"/>
                <a:ea typeface="Open Sans" pitchFamily="34" charset="0"/>
                <a:cs typeface="Open Sans" pitchFamily="34" charset="0"/>
              </a:rPr>
              <a:t>Lead Pastor as employee</a:t>
            </a:r>
          </a:p>
        </p:txBody>
      </p:sp>
      <p:sp>
        <p:nvSpPr>
          <p:cNvPr id="5" name="Rectangle 4"/>
          <p:cNvSpPr/>
          <p:nvPr/>
        </p:nvSpPr>
        <p:spPr>
          <a:xfrm>
            <a:off x="9846186" y="6393920"/>
            <a:ext cx="7176894" cy="707886"/>
          </a:xfrm>
          <a:prstGeom prst="rect">
            <a:avLst/>
          </a:prstGeom>
        </p:spPr>
        <p:txBody>
          <a:bodyPr wrap="square">
            <a:spAutoFit/>
          </a:bodyPr>
          <a:lstStyle/>
          <a:p>
            <a:r>
              <a:rPr lang="en-US" sz="4000" dirty="0">
                <a:latin typeface="Oswald" pitchFamily="2" charset="0"/>
                <a:ea typeface="Open Sans" pitchFamily="34" charset="0"/>
                <a:cs typeface="Open Sans" pitchFamily="34" charset="0"/>
              </a:rPr>
              <a:t>Church staff – pastoral and support</a:t>
            </a:r>
          </a:p>
        </p:txBody>
      </p:sp>
    </p:spTree>
    <p:extLst>
      <p:ext uri="{BB962C8B-B14F-4D97-AF65-F5344CB8AC3E}">
        <p14:creationId xmlns:p14="http://schemas.microsoft.com/office/powerpoint/2010/main" val="20557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3" grpId="0" animBg="1"/>
      <p:bldP spid="27" grpId="0"/>
      <p:bldP spid="13" grpId="0" animBg="1"/>
      <p:bldP spid="14" grpId="0" animBg="1"/>
      <p:bldP spid="2"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74926" y="3233575"/>
            <a:ext cx="6400223" cy="3832067"/>
          </a:xfrm>
          <a:prstGeom prst="rect">
            <a:avLst/>
          </a:prstGeom>
          <a:noFill/>
        </p:spPr>
        <p:txBody>
          <a:bodyPr wrap="square" lIns="137407" tIns="68703" rIns="137407" bIns="68703" rtlCol="0">
            <a:spAutoFit/>
          </a:bodyPr>
          <a:lstStyle/>
          <a:p>
            <a:pPr algn="r">
              <a:defRPr/>
            </a:pPr>
            <a:r>
              <a:rPr lang="en-US" sz="8000" dirty="0">
                <a:solidFill>
                  <a:prstClr val="black"/>
                </a:solidFill>
                <a:latin typeface="Raleway" pitchFamily="34" charset="0"/>
                <a:ea typeface="Droid Sans" pitchFamily="34" charset="0"/>
                <a:cs typeface="Droid Sans" pitchFamily="34" charset="0"/>
              </a:rPr>
              <a:t>ROLES</a:t>
            </a:r>
          </a:p>
          <a:p>
            <a:pPr algn="r">
              <a:defRPr/>
            </a:pPr>
            <a:r>
              <a:rPr lang="en-US" sz="8000" dirty="0">
                <a:solidFill>
                  <a:prstClr val="black"/>
                </a:solidFill>
                <a:latin typeface="Raleway" pitchFamily="34" charset="0"/>
                <a:ea typeface="Droid Sans" pitchFamily="34" charset="0"/>
                <a:cs typeface="Droid Sans" pitchFamily="34" charset="0"/>
              </a:rPr>
              <a:t>&amp;</a:t>
            </a:r>
          </a:p>
          <a:p>
            <a:pPr algn="r">
              <a:defRPr/>
            </a:pPr>
            <a:r>
              <a:rPr lang="en-US" sz="8000" dirty="0">
                <a:solidFill>
                  <a:prstClr val="black"/>
                </a:solidFill>
                <a:latin typeface="Raleway" pitchFamily="34" charset="0"/>
                <a:ea typeface="Droid Sans" pitchFamily="34" charset="0"/>
                <a:cs typeface="Droid Sans" pitchFamily="34" charset="0"/>
              </a:rPr>
              <a:t>AUTHORITY</a:t>
            </a:r>
          </a:p>
        </p:txBody>
      </p:sp>
      <p:sp>
        <p:nvSpPr>
          <p:cNvPr id="2" name="Rectangle 1"/>
          <p:cNvSpPr/>
          <p:nvPr/>
        </p:nvSpPr>
        <p:spPr>
          <a:xfrm>
            <a:off x="1668360" y="2093781"/>
            <a:ext cx="3600000" cy="2880000"/>
          </a:xfrm>
          <a:prstGeom prst="rect">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defRPr/>
            </a:pPr>
            <a:endParaRPr lang="en-US" dirty="0">
              <a:solidFill>
                <a:prstClr val="white"/>
              </a:solidFill>
              <a:latin typeface="Calibri"/>
            </a:endParaRPr>
          </a:p>
        </p:txBody>
      </p:sp>
      <p:sp>
        <p:nvSpPr>
          <p:cNvPr id="14" name="TextBox 13"/>
          <p:cNvSpPr txBox="1"/>
          <p:nvPr/>
        </p:nvSpPr>
        <p:spPr>
          <a:xfrm>
            <a:off x="2247722" y="3233575"/>
            <a:ext cx="2441276" cy="600413"/>
          </a:xfrm>
          <a:prstGeom prst="rect">
            <a:avLst/>
          </a:prstGeom>
          <a:noFill/>
        </p:spPr>
        <p:txBody>
          <a:bodyPr wrap="square" lIns="137407" tIns="68703" rIns="137407" bIns="68703" rtlCol="0">
            <a:spAutoFit/>
          </a:bodyPr>
          <a:lstStyle/>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BOARD</a:t>
            </a:r>
          </a:p>
        </p:txBody>
      </p:sp>
      <p:sp>
        <p:nvSpPr>
          <p:cNvPr id="15" name="Rectangle 14"/>
          <p:cNvSpPr/>
          <p:nvPr/>
        </p:nvSpPr>
        <p:spPr>
          <a:xfrm>
            <a:off x="1668360" y="5921928"/>
            <a:ext cx="3600000" cy="2880000"/>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defRPr/>
            </a:pPr>
            <a:endParaRPr lang="en-US" dirty="0">
              <a:solidFill>
                <a:prstClr val="white"/>
              </a:solidFill>
              <a:latin typeface="Calibri"/>
            </a:endParaRPr>
          </a:p>
        </p:txBody>
      </p:sp>
      <p:sp>
        <p:nvSpPr>
          <p:cNvPr id="16" name="TextBox 15"/>
          <p:cNvSpPr txBox="1"/>
          <p:nvPr/>
        </p:nvSpPr>
        <p:spPr>
          <a:xfrm>
            <a:off x="2247722" y="6830850"/>
            <a:ext cx="2441276" cy="1062157"/>
          </a:xfrm>
          <a:prstGeom prst="rect">
            <a:avLst/>
          </a:prstGeom>
          <a:noFill/>
        </p:spPr>
        <p:txBody>
          <a:bodyPr wrap="square" lIns="137407" tIns="68703" rIns="137407" bIns="68703" rtlCol="0">
            <a:spAutoFit/>
          </a:bodyPr>
          <a:lstStyle/>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LEAD</a:t>
            </a:r>
          </a:p>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PASTOR</a:t>
            </a:r>
          </a:p>
        </p:txBody>
      </p:sp>
      <p:sp>
        <p:nvSpPr>
          <p:cNvPr id="17" name="Rectangle 16"/>
          <p:cNvSpPr/>
          <p:nvPr/>
        </p:nvSpPr>
        <p:spPr>
          <a:xfrm>
            <a:off x="7074926" y="2093781"/>
            <a:ext cx="3600000" cy="2880000"/>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defRPr/>
            </a:pPr>
            <a:endParaRPr lang="en-US" dirty="0">
              <a:solidFill>
                <a:prstClr val="white"/>
              </a:solidFill>
              <a:latin typeface="Calibri"/>
            </a:endParaRPr>
          </a:p>
        </p:txBody>
      </p:sp>
      <p:sp>
        <p:nvSpPr>
          <p:cNvPr id="18" name="TextBox 17"/>
          <p:cNvSpPr txBox="1"/>
          <p:nvPr/>
        </p:nvSpPr>
        <p:spPr>
          <a:xfrm>
            <a:off x="7654290" y="3002743"/>
            <a:ext cx="2441276" cy="1062078"/>
          </a:xfrm>
          <a:prstGeom prst="rect">
            <a:avLst/>
          </a:prstGeom>
          <a:noFill/>
        </p:spPr>
        <p:txBody>
          <a:bodyPr wrap="square" lIns="137407" tIns="68703" rIns="137407" bIns="68703" rtlCol="0">
            <a:spAutoFit/>
          </a:bodyPr>
          <a:lstStyle/>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LEAD</a:t>
            </a:r>
          </a:p>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PASTOR</a:t>
            </a:r>
          </a:p>
        </p:txBody>
      </p:sp>
      <p:sp>
        <p:nvSpPr>
          <p:cNvPr id="19" name="Rectangle 18"/>
          <p:cNvSpPr/>
          <p:nvPr/>
        </p:nvSpPr>
        <p:spPr>
          <a:xfrm>
            <a:off x="7074926" y="5921928"/>
            <a:ext cx="3600000" cy="2880000"/>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defRPr/>
            </a:pPr>
            <a:endParaRPr lang="en-US" dirty="0">
              <a:solidFill>
                <a:prstClr val="white"/>
              </a:solidFill>
              <a:latin typeface="Calibri"/>
            </a:endParaRPr>
          </a:p>
        </p:txBody>
      </p:sp>
      <p:sp>
        <p:nvSpPr>
          <p:cNvPr id="20" name="TextBox 19"/>
          <p:cNvSpPr txBox="1"/>
          <p:nvPr/>
        </p:nvSpPr>
        <p:spPr>
          <a:xfrm>
            <a:off x="7409528" y="6138394"/>
            <a:ext cx="2930796" cy="2908737"/>
          </a:xfrm>
          <a:prstGeom prst="rect">
            <a:avLst/>
          </a:prstGeom>
          <a:noFill/>
        </p:spPr>
        <p:txBody>
          <a:bodyPr wrap="square" lIns="137407" tIns="68703" rIns="137407" bIns="68703" rtlCol="0">
            <a:spAutoFit/>
          </a:bodyPr>
          <a:lstStyle/>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STAFF, VOLUNTEERS, REST OF CHURCH</a:t>
            </a:r>
          </a:p>
          <a:p>
            <a:pPr algn="ctr">
              <a:defRPr/>
            </a:pPr>
            <a:r>
              <a:rPr lang="en-US" sz="3000" dirty="0">
                <a:solidFill>
                  <a:prstClr val="white"/>
                </a:solidFill>
                <a:effectLst>
                  <a:outerShdw blurRad="38100" dist="38100" dir="2700000" algn="tl">
                    <a:srgbClr val="000000">
                      <a:alpha val="43137"/>
                    </a:srgbClr>
                  </a:outerShdw>
                </a:effectLst>
                <a:latin typeface="Oswald" pitchFamily="2" charset="0"/>
                <a:ea typeface="Droid Sans" pitchFamily="34" charset="0"/>
                <a:cs typeface="Droid Sans" pitchFamily="34" charset="0"/>
              </a:rPr>
              <a:t>Including individual elders</a:t>
            </a:r>
          </a:p>
        </p:txBody>
      </p:sp>
      <p:sp>
        <p:nvSpPr>
          <p:cNvPr id="42" name="Chevron 41"/>
          <p:cNvSpPr/>
          <p:nvPr/>
        </p:nvSpPr>
        <p:spPr>
          <a:xfrm>
            <a:off x="5784429" y="3060380"/>
            <a:ext cx="910800" cy="946800"/>
          </a:xfrm>
          <a:prstGeom prst="chevron">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defRPr/>
            </a:pPr>
            <a:endParaRPr lang="en-US" dirty="0">
              <a:solidFill>
                <a:prstClr val="black"/>
              </a:solidFill>
              <a:latin typeface="Calibri"/>
            </a:endParaRPr>
          </a:p>
        </p:txBody>
      </p:sp>
      <p:sp>
        <p:nvSpPr>
          <p:cNvPr id="7" name="TextBox 6"/>
          <p:cNvSpPr txBox="1"/>
          <p:nvPr/>
        </p:nvSpPr>
        <p:spPr>
          <a:xfrm>
            <a:off x="5268358" y="4064824"/>
            <a:ext cx="2141170" cy="430887"/>
          </a:xfrm>
          <a:prstGeom prst="rect">
            <a:avLst/>
          </a:prstGeom>
          <a:noFill/>
        </p:spPr>
        <p:txBody>
          <a:bodyPr wrap="square" rtlCol="0">
            <a:spAutoFit/>
          </a:bodyPr>
          <a:lstStyle/>
          <a:p>
            <a:pPr>
              <a:defRPr/>
            </a:pPr>
            <a:r>
              <a:rPr lang="en-CA" sz="2200" dirty="0">
                <a:solidFill>
                  <a:prstClr val="black"/>
                </a:solidFill>
                <a:latin typeface="Open Sans" panose="020B0604020202020204" charset="0"/>
                <a:ea typeface="Open Sans" panose="020B0604020202020204" charset="0"/>
                <a:cs typeface="Open Sans" panose="020B0604020202020204" charset="0"/>
              </a:rPr>
              <a:t>DELEGATION</a:t>
            </a:r>
          </a:p>
        </p:txBody>
      </p:sp>
      <p:sp>
        <p:nvSpPr>
          <p:cNvPr id="8" name="TextBox 7"/>
          <p:cNvSpPr txBox="1"/>
          <p:nvPr/>
        </p:nvSpPr>
        <p:spPr>
          <a:xfrm>
            <a:off x="1668360" y="1139165"/>
            <a:ext cx="3599998" cy="769441"/>
          </a:xfrm>
          <a:prstGeom prst="rect">
            <a:avLst/>
          </a:prstGeom>
          <a:noFill/>
        </p:spPr>
        <p:txBody>
          <a:bodyPr wrap="square" rtlCol="0">
            <a:spAutoFit/>
          </a:bodyPr>
          <a:lstStyle/>
          <a:p>
            <a:pPr algn="ctr">
              <a:defRPr/>
            </a:pPr>
            <a:r>
              <a:rPr lang="en-CA" sz="2200" b="1" dirty="0">
                <a:solidFill>
                  <a:prstClr val="black"/>
                </a:solidFill>
                <a:latin typeface="Open Sans" panose="020B0604020202020204" charset="0"/>
                <a:ea typeface="Open Sans" panose="020B0604020202020204" charset="0"/>
                <a:cs typeface="Open Sans" panose="020B0604020202020204" charset="0"/>
              </a:rPr>
              <a:t>When the Board is in formal meetings</a:t>
            </a:r>
          </a:p>
        </p:txBody>
      </p:sp>
      <p:sp>
        <p:nvSpPr>
          <p:cNvPr id="9" name="TextBox 8"/>
          <p:cNvSpPr txBox="1"/>
          <p:nvPr/>
        </p:nvSpPr>
        <p:spPr>
          <a:xfrm>
            <a:off x="7074926" y="1179981"/>
            <a:ext cx="3600000" cy="769441"/>
          </a:xfrm>
          <a:prstGeom prst="rect">
            <a:avLst/>
          </a:prstGeom>
          <a:noFill/>
        </p:spPr>
        <p:txBody>
          <a:bodyPr wrap="square" rtlCol="0">
            <a:spAutoFit/>
          </a:bodyPr>
          <a:lstStyle/>
          <a:p>
            <a:pPr algn="ctr">
              <a:defRPr/>
            </a:pPr>
            <a:r>
              <a:rPr lang="en-CA" sz="2200" b="1" dirty="0">
                <a:solidFill>
                  <a:prstClr val="black"/>
                </a:solidFill>
                <a:latin typeface="Open Sans" panose="020B0604020202020204" charset="0"/>
                <a:ea typeface="Open Sans" panose="020B0604020202020204" charset="0"/>
                <a:cs typeface="Open Sans" panose="020B0604020202020204" charset="0"/>
              </a:rPr>
              <a:t>When the Board is NOT in formal meetings</a:t>
            </a:r>
          </a:p>
        </p:txBody>
      </p:sp>
      <p:cxnSp>
        <p:nvCxnSpPr>
          <p:cNvPr id="11" name="Straight Connector 10"/>
          <p:cNvCxnSpPr/>
          <p:nvPr/>
        </p:nvCxnSpPr>
        <p:spPr>
          <a:xfrm>
            <a:off x="3468359" y="4973782"/>
            <a:ext cx="0" cy="948147"/>
          </a:xfrm>
          <a:prstGeom prst="line">
            <a:avLst/>
          </a:prstGeom>
          <a:ln w="152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874926" y="4973785"/>
            <a:ext cx="0" cy="948147"/>
          </a:xfrm>
          <a:prstGeom prst="line">
            <a:avLst/>
          </a:prstGeom>
          <a:ln w="152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0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4" grpId="0"/>
      <p:bldP spid="15" grpId="0" animBg="1"/>
      <p:bldP spid="16" grpId="0"/>
      <p:bldP spid="17" grpId="0" animBg="1"/>
      <p:bldP spid="18" grpId="0"/>
      <p:bldP spid="19" grpId="0" animBg="1"/>
      <p:bldP spid="20" grpId="0"/>
      <p:bldP spid="42" grpId="0" animBg="1"/>
      <p:bldP spid="7"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02505" y="729007"/>
            <a:ext cx="9289343" cy="1154411"/>
            <a:chOff x="1556848" y="729006"/>
            <a:chExt cx="9289343" cy="1128454"/>
          </a:xfrm>
        </p:grpSpPr>
        <p:sp>
          <p:nvSpPr>
            <p:cNvPr id="18" name="Parallelogram 17"/>
            <p:cNvSpPr/>
            <p:nvPr/>
          </p:nvSpPr>
          <p:spPr>
            <a:xfrm>
              <a:off x="7042996" y="816567"/>
              <a:ext cx="3397541" cy="989502"/>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19" name="TextBox 18"/>
            <p:cNvSpPr txBox="1"/>
            <p:nvPr/>
          </p:nvSpPr>
          <p:spPr>
            <a:xfrm>
              <a:off x="1556848" y="729006"/>
              <a:ext cx="9289343" cy="1128454"/>
            </a:xfrm>
            <a:prstGeom prst="rect">
              <a:avLst/>
            </a:prstGeom>
            <a:noFill/>
          </p:spPr>
          <p:txBody>
            <a:bodyPr wrap="square" lIns="137407" tIns="68703" rIns="137407" bIns="68703" rtlCol="0">
              <a:spAutoFit/>
            </a:bodyPr>
            <a:lstStyle/>
            <a:p>
              <a:r>
                <a:rPr lang="en-US" sz="6600" dirty="0">
                  <a:latin typeface="Raleway" pitchFamily="34" charset="0"/>
                  <a:ea typeface="Droid Sans" pitchFamily="34" charset="0"/>
                  <a:cs typeface="Droid Sans" pitchFamily="34" charset="0"/>
                </a:rPr>
                <a:t>ROLE OF THE </a:t>
              </a:r>
              <a:r>
                <a:rPr lang="en-US" sz="6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6600" dirty="0">
                  <a:solidFill>
                    <a:schemeClr val="bg1"/>
                  </a:solidFill>
                  <a:latin typeface="Raleway" pitchFamily="34" charset="0"/>
                  <a:ea typeface="Droid Sans" pitchFamily="34" charset="0"/>
                  <a:cs typeface="Droid Sans" pitchFamily="34" charset="0"/>
                </a:rPr>
                <a:t> </a:t>
              </a:r>
            </a:p>
          </p:txBody>
        </p:sp>
      </p:grpSp>
      <p:sp>
        <p:nvSpPr>
          <p:cNvPr id="20" name="Oval 19"/>
          <p:cNvSpPr/>
          <p:nvPr/>
        </p:nvSpPr>
        <p:spPr>
          <a:xfrm>
            <a:off x="1572502" y="2733655"/>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1" name="TextBox 20"/>
          <p:cNvSpPr txBox="1"/>
          <p:nvPr/>
        </p:nvSpPr>
        <p:spPr>
          <a:xfrm>
            <a:off x="2369152" y="2580986"/>
            <a:ext cx="6190001" cy="1616075"/>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Only has </a:t>
            </a:r>
            <a:r>
              <a:rPr lang="en-US" sz="3200" b="1" dirty="0">
                <a:latin typeface="Open Sans" panose="020B0604020202020204" charset="0"/>
                <a:ea typeface="Open Sans" panose="020B0604020202020204" charset="0"/>
                <a:cs typeface="Open Sans" panose="020B0604020202020204" charset="0"/>
              </a:rPr>
              <a:t>authority</a:t>
            </a:r>
            <a:r>
              <a:rPr lang="en-US" sz="3200" dirty="0">
                <a:latin typeface="Open Sans" panose="020B0604020202020204" charset="0"/>
                <a:ea typeface="Open Sans" panose="020B0604020202020204" charset="0"/>
                <a:cs typeface="Open Sans" panose="020B0604020202020204" charset="0"/>
              </a:rPr>
              <a:t> </a:t>
            </a:r>
            <a:r>
              <a:rPr lang="en-US" sz="3200" b="1" dirty="0">
                <a:latin typeface="Open Sans" panose="020B0604020202020204" charset="0"/>
                <a:ea typeface="Open Sans" panose="020B0604020202020204" charset="0"/>
                <a:cs typeface="Open Sans" panose="020B0604020202020204" charset="0"/>
              </a:rPr>
              <a:t>as a Board, </a:t>
            </a:r>
            <a:r>
              <a:rPr lang="en-US" sz="3200" dirty="0">
                <a:latin typeface="Open Sans" panose="020B0604020202020204" charset="0"/>
                <a:ea typeface="Open Sans" panose="020B0604020202020204" charset="0"/>
                <a:cs typeface="Open Sans" panose="020B0604020202020204" charset="0"/>
              </a:rPr>
              <a:t>expressed through motions and policies</a:t>
            </a:r>
            <a:endParaRPr lang="en-US" sz="3200" b="1" dirty="0">
              <a:latin typeface="Open Sans" panose="020B0604020202020204" charset="0"/>
              <a:ea typeface="Open Sans" panose="020B0604020202020204" charset="0"/>
              <a:cs typeface="Open Sans" panose="020B0604020202020204" charset="0"/>
            </a:endParaRPr>
          </a:p>
        </p:txBody>
      </p:sp>
      <p:sp>
        <p:nvSpPr>
          <p:cNvPr id="23" name="Oval 22"/>
          <p:cNvSpPr/>
          <p:nvPr/>
        </p:nvSpPr>
        <p:spPr>
          <a:xfrm>
            <a:off x="1572501" y="4693495"/>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TextBox 23"/>
          <p:cNvSpPr txBox="1"/>
          <p:nvPr/>
        </p:nvSpPr>
        <p:spPr>
          <a:xfrm>
            <a:off x="9712736" y="2580988"/>
            <a:ext cx="6456634" cy="1123633"/>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Report regularly to church membership, including the AGM</a:t>
            </a:r>
          </a:p>
        </p:txBody>
      </p:sp>
      <p:sp>
        <p:nvSpPr>
          <p:cNvPr id="26" name="Oval 25"/>
          <p:cNvSpPr/>
          <p:nvPr/>
        </p:nvSpPr>
        <p:spPr>
          <a:xfrm>
            <a:off x="1572501" y="6547743"/>
            <a:ext cx="663754" cy="662201"/>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Oval 12"/>
          <p:cNvSpPr/>
          <p:nvPr/>
        </p:nvSpPr>
        <p:spPr>
          <a:xfrm>
            <a:off x="8878765" y="2733659"/>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4" name="Oval 13"/>
          <p:cNvSpPr/>
          <p:nvPr/>
        </p:nvSpPr>
        <p:spPr>
          <a:xfrm>
            <a:off x="8878765" y="4693499"/>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 name="Rectangle 1"/>
          <p:cNvSpPr/>
          <p:nvPr/>
        </p:nvSpPr>
        <p:spPr>
          <a:xfrm>
            <a:off x="11687423" y="780454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
        <p:nvSpPr>
          <p:cNvPr id="5" name="Rectangle 4"/>
          <p:cNvSpPr/>
          <p:nvPr/>
        </p:nvSpPr>
        <p:spPr>
          <a:xfrm>
            <a:off x="2236256" y="6425112"/>
            <a:ext cx="6322897" cy="1569660"/>
          </a:xfrm>
          <a:prstGeom prst="rect">
            <a:avLst/>
          </a:prstGeom>
        </p:spPr>
        <p:txBody>
          <a:bodyPr wrap="square">
            <a:spAutoFit/>
          </a:bodyPr>
          <a:lstStyle/>
          <a:p>
            <a:pPr marL="182560"/>
            <a:r>
              <a:rPr lang="en-US" sz="3200" dirty="0">
                <a:latin typeface="Open Sans" panose="020B0604020202020204" charset="0"/>
                <a:ea typeface="Open Sans" panose="020B0604020202020204" charset="0"/>
                <a:cs typeface="Open Sans" panose="020B0604020202020204" charset="0"/>
              </a:rPr>
              <a:t>Ensure individual elders do not speak or act on behalf of the Board without permission</a:t>
            </a:r>
          </a:p>
        </p:txBody>
      </p:sp>
      <p:sp>
        <p:nvSpPr>
          <p:cNvPr id="16" name="Rectangle 15"/>
          <p:cNvSpPr/>
          <p:nvPr/>
        </p:nvSpPr>
        <p:spPr>
          <a:xfrm>
            <a:off x="2412588" y="4680141"/>
            <a:ext cx="6466178" cy="1569660"/>
          </a:xfrm>
          <a:prstGeom prst="rect">
            <a:avLst/>
          </a:prstGeom>
        </p:spPr>
        <p:txBody>
          <a:bodyPr wrap="square">
            <a:spAutoFit/>
          </a:bodyPr>
          <a:lstStyle/>
          <a:p>
            <a:r>
              <a:rPr lang="en-US" sz="3200" b="1" dirty="0">
                <a:latin typeface="Open Sans" panose="020B0604020202020204" charset="0"/>
                <a:ea typeface="Open Sans" panose="020B0604020202020204" charset="0"/>
                <a:cs typeface="Open Sans" panose="020B0604020202020204" charset="0"/>
              </a:rPr>
              <a:t>Speak with one voice </a:t>
            </a:r>
            <a:r>
              <a:rPr lang="en-US" sz="3200" dirty="0">
                <a:latin typeface="Open Sans" panose="020B0604020202020204" charset="0"/>
                <a:ea typeface="Open Sans" panose="020B0604020202020204" charset="0"/>
                <a:cs typeface="Open Sans" panose="020B0604020202020204" charset="0"/>
              </a:rPr>
              <a:t>as a Board through the motions passed</a:t>
            </a:r>
            <a:endParaRPr lang="en-US" sz="3600" dirty="0">
              <a:latin typeface="Open Sans" panose="020B0604020202020204" charset="0"/>
              <a:ea typeface="Open Sans" panose="020B0604020202020204" charset="0"/>
              <a:cs typeface="Open Sans" panose="020B0604020202020204" charset="0"/>
            </a:endParaRPr>
          </a:p>
        </p:txBody>
      </p:sp>
      <p:sp>
        <p:nvSpPr>
          <p:cNvPr id="17" name="Rectangle 16"/>
          <p:cNvSpPr/>
          <p:nvPr/>
        </p:nvSpPr>
        <p:spPr>
          <a:xfrm>
            <a:off x="9579845" y="4697845"/>
            <a:ext cx="6322897" cy="1077218"/>
          </a:xfrm>
          <a:prstGeom prst="rect">
            <a:avLst/>
          </a:prstGeom>
        </p:spPr>
        <p:txBody>
          <a:bodyPr wrap="square">
            <a:spAutoFit/>
          </a:bodyPr>
          <a:lstStyle/>
          <a:p>
            <a:pPr marL="182560"/>
            <a:r>
              <a:rPr lang="en-US" sz="3200" dirty="0">
                <a:latin typeface="Open Sans" panose="020B0604020202020204" charset="0"/>
                <a:ea typeface="Open Sans" panose="020B0604020202020204" charset="0"/>
                <a:cs typeface="Open Sans" panose="020B0604020202020204" charset="0"/>
              </a:rPr>
              <a:t>Establish policies and refine them as necessary</a:t>
            </a:r>
          </a:p>
        </p:txBody>
      </p:sp>
    </p:spTree>
    <p:extLst>
      <p:ext uri="{BB962C8B-B14F-4D97-AF65-F5344CB8AC3E}">
        <p14:creationId xmlns:p14="http://schemas.microsoft.com/office/powerpoint/2010/main" val="34098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4" grpId="0"/>
      <p:bldP spid="26" grpId="0" animBg="1"/>
      <p:bldP spid="13" grpId="0" animBg="1"/>
      <p:bldP spid="14" grpId="0" animBg="1"/>
      <p:bldP spid="2" grpId="0"/>
      <p:bldP spid="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arallelogram 67"/>
          <p:cNvSpPr/>
          <p:nvPr/>
        </p:nvSpPr>
        <p:spPr>
          <a:xfrm>
            <a:off x="1274426" y="1103353"/>
            <a:ext cx="4759472" cy="1662864"/>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67" name="TextBox 66"/>
          <p:cNvSpPr txBox="1"/>
          <p:nvPr/>
        </p:nvSpPr>
        <p:spPr>
          <a:xfrm>
            <a:off x="1581483" y="1188304"/>
            <a:ext cx="14961192" cy="1492965"/>
          </a:xfrm>
          <a:prstGeom prst="rect">
            <a:avLst/>
          </a:prstGeom>
          <a:noFill/>
        </p:spPr>
        <p:txBody>
          <a:bodyPr wrap="square" lIns="137407" tIns="68703" rIns="137407" bIns="68703" rtlCol="0">
            <a:spAutoFit/>
          </a:bodyPr>
          <a:lstStyle/>
          <a:p>
            <a:r>
              <a:rPr lang="en-US" sz="88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8800" dirty="0">
                <a:latin typeface="Raleway" pitchFamily="34" charset="0"/>
                <a:ea typeface="Droid Sans" pitchFamily="34" charset="0"/>
                <a:cs typeface="Droid Sans" pitchFamily="34" charset="0"/>
              </a:rPr>
              <a:t> RESPONSIBILITIES</a:t>
            </a:r>
          </a:p>
        </p:txBody>
      </p:sp>
      <p:sp>
        <p:nvSpPr>
          <p:cNvPr id="59" name="Rectangle 58"/>
          <p:cNvSpPr/>
          <p:nvPr/>
        </p:nvSpPr>
        <p:spPr>
          <a:xfrm>
            <a:off x="3383278" y="6817702"/>
            <a:ext cx="10424162" cy="798672"/>
          </a:xfrm>
          <a:prstGeom prst="rect">
            <a:avLst/>
          </a:prstGeom>
        </p:spPr>
        <p:txBody>
          <a:bodyPr wrap="square" lIns="137407" tIns="68703" rIns="137407" bIns="68703">
            <a:spAutoFit/>
          </a:bodyPr>
          <a:lstStyle/>
          <a:p>
            <a:pPr>
              <a:lnSpc>
                <a:spcPct val="150000"/>
              </a:lnSpc>
            </a:pPr>
            <a:r>
              <a:rPr lang="en-US" sz="3200" dirty="0">
                <a:solidFill>
                  <a:srgbClr val="000000"/>
                </a:solidFill>
                <a:latin typeface="Open Sans" pitchFamily="34" charset="0"/>
                <a:ea typeface="Open Sans" pitchFamily="34" charset="0"/>
                <a:cs typeface="Open Sans" pitchFamily="34" charset="0"/>
              </a:rPr>
              <a:t>Both aspects of Board activity are spiritual in nature.</a:t>
            </a:r>
          </a:p>
        </p:txBody>
      </p:sp>
      <p:sp>
        <p:nvSpPr>
          <p:cNvPr id="37" name="Oval 36"/>
          <p:cNvSpPr/>
          <p:nvPr/>
        </p:nvSpPr>
        <p:spPr>
          <a:xfrm>
            <a:off x="1604999" y="3811787"/>
            <a:ext cx="1334667" cy="1331545"/>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40" name="Oval 39"/>
          <p:cNvSpPr/>
          <p:nvPr/>
        </p:nvSpPr>
        <p:spPr>
          <a:xfrm>
            <a:off x="1581484" y="6544471"/>
            <a:ext cx="1334667" cy="1331545"/>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55" name="Rectangle 54"/>
          <p:cNvSpPr/>
          <p:nvPr/>
        </p:nvSpPr>
        <p:spPr>
          <a:xfrm>
            <a:off x="3402727" y="3761855"/>
            <a:ext cx="5543153" cy="1537336"/>
          </a:xfrm>
          <a:prstGeom prst="rect">
            <a:avLst/>
          </a:prstGeom>
        </p:spPr>
        <p:txBody>
          <a:bodyPr wrap="square" lIns="137407" tIns="68703" rIns="137407" bIns="68703">
            <a:spAutoFit/>
          </a:bodyPr>
          <a:lstStyle/>
          <a:p>
            <a:pPr>
              <a:lnSpc>
                <a:spcPct val="150000"/>
              </a:lnSpc>
            </a:pPr>
            <a:r>
              <a:rPr lang="en-US" sz="3200" dirty="0">
                <a:solidFill>
                  <a:srgbClr val="000000"/>
                </a:solidFill>
                <a:latin typeface="Open Sans" pitchFamily="34" charset="0"/>
                <a:ea typeface="Open Sans" pitchFamily="34" charset="0"/>
                <a:cs typeface="Open Sans" pitchFamily="34" charset="0"/>
              </a:rPr>
              <a:t>The Board has two primary areas of responsibility.</a:t>
            </a:r>
          </a:p>
        </p:txBody>
      </p:sp>
      <p:sp>
        <p:nvSpPr>
          <p:cNvPr id="63" name="Rectangle 62"/>
          <p:cNvSpPr/>
          <p:nvPr/>
        </p:nvSpPr>
        <p:spPr>
          <a:xfrm>
            <a:off x="9149654" y="2851170"/>
            <a:ext cx="734884" cy="2510423"/>
          </a:xfrm>
          <a:prstGeom prst="rect">
            <a:avLst/>
          </a:prstGeom>
        </p:spPr>
        <p:txBody>
          <a:bodyPr wrap="square" lIns="137407" tIns="68703" rIns="137407" bIns="68703">
            <a:spAutoFit/>
          </a:bodyPr>
          <a:lstStyle/>
          <a:p>
            <a:pPr>
              <a:lnSpc>
                <a:spcPct val="150000"/>
              </a:lnSpc>
            </a:pPr>
            <a:r>
              <a:rPr lang="en-US" sz="11500" dirty="0">
                <a:solidFill>
                  <a:srgbClr val="1D5C87"/>
                </a:solidFill>
                <a:latin typeface="Open Sans" pitchFamily="34" charset="0"/>
                <a:ea typeface="Open Sans" pitchFamily="34" charset="0"/>
                <a:cs typeface="Open Sans" pitchFamily="34" charset="0"/>
              </a:rPr>
              <a:t>}</a:t>
            </a:r>
          </a:p>
        </p:txBody>
      </p:sp>
      <p:sp>
        <p:nvSpPr>
          <p:cNvPr id="64" name="Rectangle 63"/>
          <p:cNvSpPr/>
          <p:nvPr/>
        </p:nvSpPr>
        <p:spPr>
          <a:xfrm>
            <a:off x="11206216" y="3264507"/>
            <a:ext cx="2845064" cy="2532032"/>
          </a:xfrm>
          <a:prstGeom prst="rect">
            <a:avLst/>
          </a:prstGeom>
        </p:spPr>
        <p:txBody>
          <a:bodyPr wrap="square" lIns="137407" tIns="68703" rIns="137407" bIns="68703">
            <a:spAutoFit/>
          </a:bodyPr>
          <a:lstStyle/>
          <a:p>
            <a:pPr algn="ctr">
              <a:lnSpc>
                <a:spcPct val="150000"/>
              </a:lnSpc>
            </a:pPr>
            <a:r>
              <a:rPr lang="en-US" sz="3600" dirty="0">
                <a:latin typeface="Oswald" pitchFamily="2" charset="0"/>
                <a:ea typeface="Open Sans" pitchFamily="34" charset="0"/>
                <a:cs typeface="Open Sans" pitchFamily="34" charset="0"/>
              </a:rPr>
              <a:t>GOVERNING</a:t>
            </a:r>
          </a:p>
          <a:p>
            <a:pPr algn="ctr">
              <a:lnSpc>
                <a:spcPct val="150000"/>
              </a:lnSpc>
            </a:pPr>
            <a:r>
              <a:rPr lang="en-US" sz="3600" dirty="0">
                <a:solidFill>
                  <a:schemeClr val="tx1">
                    <a:lumMod val="50000"/>
                    <a:lumOff val="50000"/>
                  </a:schemeClr>
                </a:solidFill>
                <a:latin typeface="Oswald" pitchFamily="2" charset="0"/>
                <a:ea typeface="Open Sans" pitchFamily="34" charset="0"/>
                <a:cs typeface="Open Sans" pitchFamily="34" charset="0"/>
              </a:rPr>
              <a:t>&amp;</a:t>
            </a:r>
          </a:p>
          <a:p>
            <a:pPr algn="ctr">
              <a:lnSpc>
                <a:spcPct val="150000"/>
              </a:lnSpc>
            </a:pPr>
            <a:r>
              <a:rPr lang="en-US" sz="3600" dirty="0">
                <a:latin typeface="Oswald" pitchFamily="2" charset="0"/>
                <a:ea typeface="Open Sans" pitchFamily="34" charset="0"/>
                <a:cs typeface="Open Sans" pitchFamily="34" charset="0"/>
              </a:rPr>
              <a:t>SHEPHERDING</a:t>
            </a:r>
          </a:p>
        </p:txBody>
      </p:sp>
      <p:sp>
        <p:nvSpPr>
          <p:cNvPr id="5" name="Rectangle 4"/>
          <p:cNvSpPr/>
          <p:nvPr/>
        </p:nvSpPr>
        <p:spPr>
          <a:xfrm>
            <a:off x="1986034" y="4015893"/>
            <a:ext cx="572593" cy="923330"/>
          </a:xfrm>
          <a:prstGeom prst="rect">
            <a:avLst/>
          </a:prstGeom>
        </p:spPr>
        <p:txBody>
          <a:bodyPr wrap="none">
            <a:spAutoFit/>
          </a:bodyPr>
          <a:lstStyle/>
          <a:p>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2</a:t>
            </a:r>
          </a:p>
        </p:txBody>
      </p:sp>
      <p:pic>
        <p:nvPicPr>
          <p:cNvPr id="6146" name="Picture 2" descr="G:\Elder Training\Icons\Governance\man28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27" y="6703589"/>
            <a:ext cx="851378" cy="851378"/>
          </a:xfrm>
          <a:prstGeom prst="rect">
            <a:avLst/>
          </a:prstGeom>
          <a:noFill/>
          <a:effectLst>
            <a:innerShdw blurRad="1270000" dist="2540000">
              <a:schemeClr val="bg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childTnLst>
                          </p:cTn>
                        </p:par>
                        <p:par>
                          <p:cTn id="13" fill="hold">
                            <p:stCondLst>
                              <p:cond delay="1000"/>
                            </p:stCondLst>
                            <p:childTnLst>
                              <p:par>
                                <p:cTn id="14" presetID="53" presetClass="entr" presetSubtype="16" fill="hold" grpId="0" nodeType="afterEffect">
                                  <p:stCondLst>
                                    <p:cond delay="50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ppt_w</p:attrName>
                                        </p:attrNameLst>
                                      </p:cBhvr>
                                      <p:tavLst>
                                        <p:tav tm="0">
                                          <p:val>
                                            <p:fltVal val="0"/>
                                          </p:val>
                                        </p:tav>
                                        <p:tav tm="100000">
                                          <p:val>
                                            <p:strVal val="#ppt_w"/>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Effect transition="in" filter="fade">
                                      <p:cBhvr>
                                        <p:cTn id="18" dur="500"/>
                                        <p:tgtEl>
                                          <p:spTgt spid="3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42" presetClass="entr" presetSubtype="0"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6146"/>
                                        </p:tgtEl>
                                        <p:attrNameLst>
                                          <p:attrName>style.visibility</p:attrName>
                                        </p:attrNameLst>
                                      </p:cBhvr>
                                      <p:to>
                                        <p:strVal val="visible"/>
                                      </p:to>
                                    </p:set>
                                    <p:animEffect transition="in" filter="fade">
                                      <p:cBhvr>
                                        <p:cTn id="52" dur="1000"/>
                                        <p:tgtEl>
                                          <p:spTgt spid="6146"/>
                                        </p:tgtEl>
                                      </p:cBhvr>
                                    </p:animEffect>
                                    <p:anim calcmode="lin" valueType="num">
                                      <p:cBhvr>
                                        <p:cTn id="53" dur="1000" fill="hold"/>
                                        <p:tgtEl>
                                          <p:spTgt spid="6146"/>
                                        </p:tgtEl>
                                        <p:attrNameLst>
                                          <p:attrName>ppt_x</p:attrName>
                                        </p:attrNameLst>
                                      </p:cBhvr>
                                      <p:tavLst>
                                        <p:tav tm="0">
                                          <p:val>
                                            <p:strVal val="#ppt_x"/>
                                          </p:val>
                                        </p:tav>
                                        <p:tav tm="100000">
                                          <p:val>
                                            <p:strVal val="#ppt_x"/>
                                          </p:val>
                                        </p:tav>
                                      </p:tavLst>
                                    </p:anim>
                                    <p:anim calcmode="lin" valueType="num">
                                      <p:cBhvr>
                                        <p:cTn id="5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p:bldP spid="59" grpId="0"/>
      <p:bldP spid="37" grpId="0" animBg="1"/>
      <p:bldP spid="40" grpId="0" animBg="1"/>
      <p:bldP spid="55" grpId="0"/>
      <p:bldP spid="63" grpId="0"/>
      <p:bldP spid="6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600638" y="2631919"/>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3" name="Oval 22"/>
          <p:cNvSpPr/>
          <p:nvPr/>
        </p:nvSpPr>
        <p:spPr>
          <a:xfrm>
            <a:off x="1600637" y="4591759"/>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6" name="Oval 25"/>
          <p:cNvSpPr/>
          <p:nvPr/>
        </p:nvSpPr>
        <p:spPr>
          <a:xfrm>
            <a:off x="1600637" y="6446007"/>
            <a:ext cx="663754" cy="662201"/>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Oval 12"/>
          <p:cNvSpPr/>
          <p:nvPr/>
        </p:nvSpPr>
        <p:spPr>
          <a:xfrm>
            <a:off x="8853921" y="2610151"/>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4" name="Oval 13"/>
          <p:cNvSpPr/>
          <p:nvPr/>
        </p:nvSpPr>
        <p:spPr>
          <a:xfrm>
            <a:off x="8853921" y="4569991"/>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 name="Rectangle 1"/>
          <p:cNvSpPr/>
          <p:nvPr/>
        </p:nvSpPr>
        <p:spPr>
          <a:xfrm>
            <a:off x="11687423" y="769905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
        <p:nvSpPr>
          <p:cNvPr id="16" name="TextBox 15"/>
          <p:cNvSpPr txBox="1"/>
          <p:nvPr/>
        </p:nvSpPr>
        <p:spPr>
          <a:xfrm>
            <a:off x="2464157" y="2464310"/>
            <a:ext cx="5921777" cy="1616075"/>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Uphold the vision, mission, values, objectives, and goals of the church</a:t>
            </a:r>
            <a:endParaRPr lang="en-US" sz="3200" b="1" dirty="0">
              <a:latin typeface="Open Sans" panose="020B0604020202020204" charset="0"/>
              <a:ea typeface="Open Sans" panose="020B0604020202020204" charset="0"/>
              <a:cs typeface="Open Sans" panose="020B0604020202020204" charset="0"/>
            </a:endParaRPr>
          </a:p>
        </p:txBody>
      </p:sp>
      <p:sp>
        <p:nvSpPr>
          <p:cNvPr id="17" name="TextBox 16"/>
          <p:cNvSpPr txBox="1"/>
          <p:nvPr/>
        </p:nvSpPr>
        <p:spPr>
          <a:xfrm>
            <a:off x="2464156" y="4421124"/>
            <a:ext cx="6062454" cy="1616075"/>
          </a:xfrm>
          <a:prstGeom prst="rect">
            <a:avLst/>
          </a:prstGeom>
          <a:noFill/>
        </p:spPr>
        <p:txBody>
          <a:bodyPr wrap="square" lIns="137407" tIns="68703" rIns="137407" bIns="68703" rtlCol="0">
            <a:spAutoFit/>
          </a:bodyPr>
          <a:lstStyle/>
          <a:p>
            <a:r>
              <a:rPr lang="en-US" sz="3200" b="1" dirty="0">
                <a:latin typeface="Open Sans" panose="020B0604020202020204" charset="0"/>
                <a:ea typeface="Open Sans" panose="020B0604020202020204" charset="0"/>
                <a:cs typeface="Open Sans" panose="020B0604020202020204" charset="0"/>
              </a:rPr>
              <a:t>Maintain confidentiality </a:t>
            </a:r>
            <a:r>
              <a:rPr lang="en-US" sz="3200" dirty="0">
                <a:latin typeface="Open Sans" panose="020B0604020202020204" charset="0"/>
                <a:ea typeface="Open Sans" panose="020B0604020202020204" charset="0"/>
                <a:cs typeface="Open Sans" panose="020B0604020202020204" charset="0"/>
              </a:rPr>
              <a:t>for information and discussions brought to Board meetings</a:t>
            </a:r>
            <a:endParaRPr lang="en-US" sz="3200" b="1" dirty="0">
              <a:latin typeface="Open Sans" panose="020B0604020202020204" charset="0"/>
              <a:ea typeface="Open Sans" panose="020B0604020202020204" charset="0"/>
              <a:cs typeface="Open Sans" panose="020B0604020202020204" charset="0"/>
            </a:endParaRPr>
          </a:p>
        </p:txBody>
      </p:sp>
      <p:grpSp>
        <p:nvGrpSpPr>
          <p:cNvPr id="22" name="Group 21"/>
          <p:cNvGrpSpPr/>
          <p:nvPr/>
        </p:nvGrpSpPr>
        <p:grpSpPr>
          <a:xfrm>
            <a:off x="4502505" y="729007"/>
            <a:ext cx="9289343" cy="1154411"/>
            <a:chOff x="1556848" y="729006"/>
            <a:chExt cx="9289343" cy="1128454"/>
          </a:xfrm>
        </p:grpSpPr>
        <p:sp>
          <p:nvSpPr>
            <p:cNvPr id="25" name="Parallelogram 24"/>
            <p:cNvSpPr/>
            <p:nvPr/>
          </p:nvSpPr>
          <p:spPr>
            <a:xfrm>
              <a:off x="7042996" y="816567"/>
              <a:ext cx="3397541" cy="989502"/>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28" name="TextBox 27"/>
            <p:cNvSpPr txBox="1"/>
            <p:nvPr/>
          </p:nvSpPr>
          <p:spPr>
            <a:xfrm>
              <a:off x="1556848" y="729006"/>
              <a:ext cx="9289343" cy="1128454"/>
            </a:xfrm>
            <a:prstGeom prst="rect">
              <a:avLst/>
            </a:prstGeom>
            <a:noFill/>
          </p:spPr>
          <p:txBody>
            <a:bodyPr wrap="square" lIns="137407" tIns="68703" rIns="137407" bIns="68703" rtlCol="0">
              <a:spAutoFit/>
            </a:bodyPr>
            <a:lstStyle/>
            <a:p>
              <a:r>
                <a:rPr lang="en-US" sz="6600" dirty="0">
                  <a:latin typeface="Raleway" pitchFamily="34" charset="0"/>
                  <a:ea typeface="Droid Sans" pitchFamily="34" charset="0"/>
                  <a:cs typeface="Droid Sans" pitchFamily="34" charset="0"/>
                </a:rPr>
                <a:t>ROLE OF THE </a:t>
              </a:r>
              <a:r>
                <a:rPr lang="en-US" sz="6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6600" dirty="0">
                  <a:solidFill>
                    <a:schemeClr val="bg1"/>
                  </a:solidFill>
                  <a:latin typeface="Raleway" pitchFamily="34" charset="0"/>
                  <a:ea typeface="Droid Sans" pitchFamily="34" charset="0"/>
                  <a:cs typeface="Droid Sans" pitchFamily="34" charset="0"/>
                </a:rPr>
                <a:t> </a:t>
              </a:r>
            </a:p>
          </p:txBody>
        </p:sp>
      </p:grpSp>
      <p:sp>
        <p:nvSpPr>
          <p:cNvPr id="29" name="TextBox 28"/>
          <p:cNvSpPr txBox="1"/>
          <p:nvPr/>
        </p:nvSpPr>
        <p:spPr>
          <a:xfrm>
            <a:off x="9694574" y="4421124"/>
            <a:ext cx="6062454" cy="2108518"/>
          </a:xfrm>
          <a:prstGeom prst="rect">
            <a:avLst/>
          </a:prstGeom>
          <a:noFill/>
        </p:spPr>
        <p:txBody>
          <a:bodyPr wrap="square" lIns="137407" tIns="68703" rIns="137407" bIns="68703" rtlCol="0">
            <a:spAutoFit/>
          </a:bodyPr>
          <a:lstStyle/>
          <a:p>
            <a:r>
              <a:rPr lang="en-US" sz="3200" b="1" dirty="0">
                <a:latin typeface="Open Sans" panose="020B0604020202020204" charset="0"/>
                <a:ea typeface="Open Sans" panose="020B0604020202020204" charset="0"/>
                <a:cs typeface="Open Sans" panose="020B0604020202020204" charset="0"/>
              </a:rPr>
              <a:t>Work in consultation </a:t>
            </a:r>
            <a:r>
              <a:rPr lang="en-US" sz="3200" dirty="0">
                <a:latin typeface="Open Sans" panose="020B0604020202020204" charset="0"/>
                <a:ea typeface="Open Sans" panose="020B0604020202020204" charset="0"/>
                <a:cs typeface="Open Sans" panose="020B0604020202020204" charset="0"/>
              </a:rPr>
              <a:t>with the District Office to hire or terminate employment of the Lead Pastor </a:t>
            </a:r>
            <a:endParaRPr lang="en-US" sz="3200" b="1" dirty="0">
              <a:latin typeface="Open Sans" panose="020B0604020202020204" charset="0"/>
              <a:ea typeface="Open Sans" panose="020B0604020202020204" charset="0"/>
              <a:cs typeface="Open Sans" panose="020B0604020202020204" charset="0"/>
            </a:endParaRPr>
          </a:p>
        </p:txBody>
      </p:sp>
      <p:sp>
        <p:nvSpPr>
          <p:cNvPr id="30" name="Rectangle 29"/>
          <p:cNvSpPr/>
          <p:nvPr/>
        </p:nvSpPr>
        <p:spPr>
          <a:xfrm>
            <a:off x="9576493" y="2464309"/>
            <a:ext cx="7576159" cy="1569660"/>
          </a:xfrm>
          <a:prstGeom prst="rect">
            <a:avLst/>
          </a:prstGeom>
        </p:spPr>
        <p:txBody>
          <a:bodyPr wrap="square">
            <a:spAutoFit/>
          </a:bodyPr>
          <a:lstStyle/>
          <a:p>
            <a:pPr marL="177797"/>
            <a:r>
              <a:rPr lang="en-US" sz="3200" dirty="0">
                <a:latin typeface="Open Sans" panose="020B0604020202020204" charset="0"/>
                <a:ea typeface="Open Sans" panose="020B0604020202020204" charset="0"/>
                <a:cs typeface="Open Sans" panose="020B0604020202020204" charset="0"/>
              </a:rPr>
              <a:t>Ensure the Lead Pastor fulfills their job description and annually or biennially conduct a review</a:t>
            </a:r>
            <a:endParaRPr lang="en-US" sz="3200" b="1" dirty="0">
              <a:latin typeface="Open Sans" panose="020B0604020202020204" charset="0"/>
              <a:ea typeface="Open Sans" panose="020B0604020202020204" charset="0"/>
              <a:cs typeface="Open Sans" panose="020B0604020202020204" charset="0"/>
            </a:endParaRPr>
          </a:p>
        </p:txBody>
      </p:sp>
      <p:sp>
        <p:nvSpPr>
          <p:cNvPr id="31" name="TextBox 30"/>
          <p:cNvSpPr txBox="1"/>
          <p:nvPr/>
        </p:nvSpPr>
        <p:spPr>
          <a:xfrm>
            <a:off x="2464156" y="6377938"/>
            <a:ext cx="6864377" cy="1123633"/>
          </a:xfrm>
          <a:prstGeom prst="rect">
            <a:avLst/>
          </a:prstGeom>
          <a:noFill/>
        </p:spPr>
        <p:txBody>
          <a:bodyPr wrap="square" lIns="137407" tIns="68703" rIns="137407" bIns="68703" rtlCol="0">
            <a:spAutoFit/>
          </a:bodyPr>
          <a:lstStyle/>
          <a:p>
            <a:pPr marL="84137"/>
            <a:r>
              <a:rPr lang="en-US" sz="3200" b="1" dirty="0">
                <a:latin typeface="Open Sans" panose="020B0604020202020204" charset="0"/>
                <a:ea typeface="Open Sans" panose="020B0604020202020204" charset="0"/>
                <a:cs typeface="Open Sans" panose="020B0604020202020204" charset="0"/>
              </a:rPr>
              <a:t>Develop clear expectations </a:t>
            </a:r>
            <a:r>
              <a:rPr lang="en-US" sz="3200" dirty="0">
                <a:latin typeface="Open Sans" panose="020B0604020202020204" charset="0"/>
                <a:ea typeface="Open Sans" panose="020B0604020202020204" charset="0"/>
                <a:cs typeface="Open Sans" panose="020B0604020202020204" charset="0"/>
              </a:rPr>
              <a:t>for all reports to the Board</a:t>
            </a:r>
          </a:p>
        </p:txBody>
      </p:sp>
    </p:spTree>
    <p:extLst>
      <p:ext uri="{BB962C8B-B14F-4D97-AF65-F5344CB8AC3E}">
        <p14:creationId xmlns:p14="http://schemas.microsoft.com/office/powerpoint/2010/main" val="26185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13" grpId="0" animBg="1"/>
      <p:bldP spid="14" grpId="0" animBg="1"/>
      <p:bldP spid="16" grpId="0"/>
      <p:bldP spid="17" grpId="0"/>
      <p:bldP spid="29" grpId="0"/>
      <p:bldP spid="30" grpId="0"/>
      <p:bldP spid="3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355086" y="2901241"/>
            <a:ext cx="6456633" cy="1616075"/>
          </a:xfrm>
          <a:prstGeom prst="rect">
            <a:avLst/>
          </a:prstGeom>
          <a:noFill/>
        </p:spPr>
        <p:txBody>
          <a:bodyPr wrap="square" lIns="137407" tIns="68703" rIns="137407" bIns="68703" rtlCol="0">
            <a:spAutoFit/>
          </a:bodyPr>
          <a:lstStyle/>
          <a:p>
            <a:pPr marL="84137"/>
            <a:r>
              <a:rPr lang="en-US" sz="3200" dirty="0">
                <a:latin typeface="Open Sans" panose="020B0604020202020204" charset="0"/>
                <a:ea typeface="Open Sans" panose="020B0604020202020204" charset="0"/>
                <a:cs typeface="Open Sans" panose="020B0604020202020204" charset="0"/>
              </a:rPr>
              <a:t>Ensure effective flow of information between the</a:t>
            </a:r>
          </a:p>
          <a:p>
            <a:pPr marL="84137"/>
            <a:r>
              <a:rPr lang="en-US" sz="3200" dirty="0">
                <a:latin typeface="Open Sans" panose="020B0604020202020204" charset="0"/>
                <a:ea typeface="Open Sans" panose="020B0604020202020204" charset="0"/>
                <a:cs typeface="Open Sans" panose="020B0604020202020204" charset="0"/>
              </a:rPr>
              <a:t>Board, Lead Pastor, and staff</a:t>
            </a:r>
          </a:p>
        </p:txBody>
      </p:sp>
      <p:sp>
        <p:nvSpPr>
          <p:cNvPr id="20" name="Oval 19"/>
          <p:cNvSpPr/>
          <p:nvPr/>
        </p:nvSpPr>
        <p:spPr>
          <a:xfrm>
            <a:off x="1558435" y="3047078"/>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3" name="Oval 22"/>
          <p:cNvSpPr/>
          <p:nvPr/>
        </p:nvSpPr>
        <p:spPr>
          <a:xfrm>
            <a:off x="1558434" y="5761915"/>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TextBox 23"/>
          <p:cNvSpPr txBox="1"/>
          <p:nvPr/>
        </p:nvSpPr>
        <p:spPr>
          <a:xfrm>
            <a:off x="2425579" y="5606642"/>
            <a:ext cx="6002713" cy="1123633"/>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Lead staff through the Lead Pastor</a:t>
            </a:r>
          </a:p>
        </p:txBody>
      </p:sp>
      <p:sp>
        <p:nvSpPr>
          <p:cNvPr id="13" name="Oval 12"/>
          <p:cNvSpPr/>
          <p:nvPr/>
        </p:nvSpPr>
        <p:spPr>
          <a:xfrm>
            <a:off x="8811718" y="3047082"/>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4" name="Oval 13"/>
          <p:cNvSpPr/>
          <p:nvPr/>
        </p:nvSpPr>
        <p:spPr>
          <a:xfrm>
            <a:off x="8811718" y="5761919"/>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nvGrpSpPr>
          <p:cNvPr id="16" name="Group 15"/>
          <p:cNvGrpSpPr/>
          <p:nvPr/>
        </p:nvGrpSpPr>
        <p:grpSpPr>
          <a:xfrm>
            <a:off x="4502505" y="729007"/>
            <a:ext cx="9289343" cy="1154411"/>
            <a:chOff x="1556848" y="729006"/>
            <a:chExt cx="9289343" cy="1128454"/>
          </a:xfrm>
        </p:grpSpPr>
        <p:sp>
          <p:nvSpPr>
            <p:cNvPr id="17" name="Parallelogram 16"/>
            <p:cNvSpPr/>
            <p:nvPr/>
          </p:nvSpPr>
          <p:spPr>
            <a:xfrm>
              <a:off x="7042996" y="816567"/>
              <a:ext cx="3397541" cy="989502"/>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22" name="TextBox 21"/>
            <p:cNvSpPr txBox="1"/>
            <p:nvPr/>
          </p:nvSpPr>
          <p:spPr>
            <a:xfrm>
              <a:off x="1556848" y="729006"/>
              <a:ext cx="9289343" cy="1128454"/>
            </a:xfrm>
            <a:prstGeom prst="rect">
              <a:avLst/>
            </a:prstGeom>
            <a:noFill/>
          </p:spPr>
          <p:txBody>
            <a:bodyPr wrap="square" lIns="137407" tIns="68703" rIns="137407" bIns="68703" rtlCol="0">
              <a:spAutoFit/>
            </a:bodyPr>
            <a:lstStyle/>
            <a:p>
              <a:r>
                <a:rPr lang="en-US" sz="6600" dirty="0">
                  <a:latin typeface="Raleway" pitchFamily="34" charset="0"/>
                  <a:ea typeface="Droid Sans" pitchFamily="34" charset="0"/>
                  <a:cs typeface="Droid Sans" pitchFamily="34" charset="0"/>
                </a:rPr>
                <a:t>ROLE OF THE </a:t>
              </a:r>
              <a:r>
                <a:rPr lang="en-US" sz="6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6600" dirty="0">
                  <a:solidFill>
                    <a:schemeClr val="bg1"/>
                  </a:solidFill>
                  <a:latin typeface="Raleway" pitchFamily="34" charset="0"/>
                  <a:ea typeface="Droid Sans" pitchFamily="34" charset="0"/>
                  <a:cs typeface="Droid Sans" pitchFamily="34" charset="0"/>
                </a:rPr>
                <a:t> </a:t>
              </a:r>
            </a:p>
          </p:txBody>
        </p:sp>
      </p:grpSp>
      <p:sp>
        <p:nvSpPr>
          <p:cNvPr id="25" name="TextBox 24"/>
          <p:cNvSpPr txBox="1"/>
          <p:nvPr/>
        </p:nvSpPr>
        <p:spPr>
          <a:xfrm>
            <a:off x="9742109" y="2856688"/>
            <a:ext cx="6190001" cy="1616075"/>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Uphold the policies and operational processes of the church</a:t>
            </a:r>
            <a:endParaRPr lang="en-US" sz="3200" b="1" dirty="0">
              <a:latin typeface="Open Sans" panose="020B0604020202020204" charset="0"/>
              <a:ea typeface="Open Sans" panose="020B0604020202020204" charset="0"/>
              <a:cs typeface="Open Sans" panose="020B0604020202020204" charset="0"/>
            </a:endParaRPr>
          </a:p>
        </p:txBody>
      </p:sp>
      <p:sp>
        <p:nvSpPr>
          <p:cNvPr id="28" name="TextBox 27"/>
          <p:cNvSpPr txBox="1"/>
          <p:nvPr/>
        </p:nvSpPr>
        <p:spPr>
          <a:xfrm>
            <a:off x="9678867" y="5606644"/>
            <a:ext cx="6932046" cy="1123633"/>
          </a:xfrm>
          <a:prstGeom prst="rect">
            <a:avLst/>
          </a:prstGeom>
          <a:noFill/>
        </p:spPr>
        <p:txBody>
          <a:bodyPr wrap="square" lIns="137407" tIns="68703" rIns="137407" bIns="68703" rtlCol="0">
            <a:spAutoFit/>
          </a:bodyPr>
          <a:lstStyle/>
          <a:p>
            <a:pPr marL="84137"/>
            <a:r>
              <a:rPr lang="en-US" sz="3200" dirty="0">
                <a:latin typeface="Open Sans" panose="020B0604020202020204" charset="0"/>
                <a:ea typeface="Open Sans" panose="020B0604020202020204" charset="0"/>
                <a:cs typeface="Open Sans" panose="020B0604020202020204" charset="0"/>
              </a:rPr>
              <a:t>Monitor the Board’s effectiveness in following its policies</a:t>
            </a:r>
          </a:p>
        </p:txBody>
      </p:sp>
      <p:sp>
        <p:nvSpPr>
          <p:cNvPr id="19" name="Rectangle 18">
            <a:extLst>
              <a:ext uri="{FF2B5EF4-FFF2-40B4-BE49-F238E27FC236}">
                <a16:creationId xmlns:a16="http://schemas.microsoft.com/office/drawing/2014/main" id="{B6FD0332-5122-6800-DC77-36CD97BF5811}"/>
              </a:ext>
            </a:extLst>
          </p:cNvPr>
          <p:cNvSpPr/>
          <p:nvPr/>
        </p:nvSpPr>
        <p:spPr>
          <a:xfrm>
            <a:off x="11687423" y="769905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Tree>
    <p:extLst>
      <p:ext uri="{BB962C8B-B14F-4D97-AF65-F5344CB8AC3E}">
        <p14:creationId xmlns:p14="http://schemas.microsoft.com/office/powerpoint/2010/main" val="8263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animBg="1"/>
      <p:bldP spid="23" grpId="0" animBg="1"/>
      <p:bldP spid="24" grpId="0"/>
      <p:bldP spid="13" grpId="0" animBg="1"/>
      <p:bldP spid="14" grpId="0" animBg="1"/>
      <p:bldP spid="25" grpId="0"/>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558435" y="3047078"/>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3" name="Oval 22"/>
          <p:cNvSpPr/>
          <p:nvPr/>
        </p:nvSpPr>
        <p:spPr>
          <a:xfrm>
            <a:off x="1558434" y="5761915"/>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3" name="Oval 12"/>
          <p:cNvSpPr/>
          <p:nvPr/>
        </p:nvSpPr>
        <p:spPr>
          <a:xfrm>
            <a:off x="8811718" y="3047082"/>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4" name="Oval 13"/>
          <p:cNvSpPr/>
          <p:nvPr/>
        </p:nvSpPr>
        <p:spPr>
          <a:xfrm>
            <a:off x="8811718" y="5761919"/>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nvGrpSpPr>
          <p:cNvPr id="16" name="Group 15"/>
          <p:cNvGrpSpPr/>
          <p:nvPr/>
        </p:nvGrpSpPr>
        <p:grpSpPr>
          <a:xfrm>
            <a:off x="4502505" y="729007"/>
            <a:ext cx="9289343" cy="1154411"/>
            <a:chOff x="1556848" y="729006"/>
            <a:chExt cx="9289343" cy="1128454"/>
          </a:xfrm>
        </p:grpSpPr>
        <p:sp>
          <p:nvSpPr>
            <p:cNvPr id="17" name="Parallelogram 16"/>
            <p:cNvSpPr/>
            <p:nvPr/>
          </p:nvSpPr>
          <p:spPr>
            <a:xfrm>
              <a:off x="7042996" y="816567"/>
              <a:ext cx="3397541" cy="989502"/>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22" name="TextBox 21"/>
            <p:cNvSpPr txBox="1"/>
            <p:nvPr/>
          </p:nvSpPr>
          <p:spPr>
            <a:xfrm>
              <a:off x="1556848" y="729006"/>
              <a:ext cx="9289343" cy="1128454"/>
            </a:xfrm>
            <a:prstGeom prst="rect">
              <a:avLst/>
            </a:prstGeom>
            <a:noFill/>
          </p:spPr>
          <p:txBody>
            <a:bodyPr wrap="square" lIns="137407" tIns="68703" rIns="137407" bIns="68703" rtlCol="0">
              <a:spAutoFit/>
            </a:bodyPr>
            <a:lstStyle/>
            <a:p>
              <a:r>
                <a:rPr lang="en-US" sz="6600" dirty="0">
                  <a:latin typeface="Raleway" pitchFamily="34" charset="0"/>
                  <a:ea typeface="Droid Sans" pitchFamily="34" charset="0"/>
                  <a:cs typeface="Droid Sans" pitchFamily="34" charset="0"/>
                </a:rPr>
                <a:t>ROLE OF THE </a:t>
              </a:r>
              <a:r>
                <a:rPr lang="en-US" sz="66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a:t>
              </a:r>
              <a:r>
                <a:rPr lang="en-US" sz="6600" dirty="0">
                  <a:solidFill>
                    <a:schemeClr val="bg1"/>
                  </a:solidFill>
                  <a:latin typeface="Raleway" pitchFamily="34" charset="0"/>
                  <a:ea typeface="Droid Sans" pitchFamily="34" charset="0"/>
                  <a:cs typeface="Droid Sans" pitchFamily="34" charset="0"/>
                </a:rPr>
                <a:t> </a:t>
              </a:r>
            </a:p>
          </p:txBody>
        </p:sp>
      </p:grpSp>
      <p:sp>
        <p:nvSpPr>
          <p:cNvPr id="19" name="Rectangle 18">
            <a:extLst>
              <a:ext uri="{FF2B5EF4-FFF2-40B4-BE49-F238E27FC236}">
                <a16:creationId xmlns:a16="http://schemas.microsoft.com/office/drawing/2014/main" id="{B6FD0332-5122-6800-DC77-36CD97BF5811}"/>
              </a:ext>
            </a:extLst>
          </p:cNvPr>
          <p:cNvSpPr/>
          <p:nvPr/>
        </p:nvSpPr>
        <p:spPr>
          <a:xfrm>
            <a:off x="11687423" y="769905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
        <p:nvSpPr>
          <p:cNvPr id="2" name="TextBox 1">
            <a:extLst>
              <a:ext uri="{FF2B5EF4-FFF2-40B4-BE49-F238E27FC236}">
                <a16:creationId xmlns:a16="http://schemas.microsoft.com/office/drawing/2014/main" id="{66CCC682-A1EA-CE95-3428-C9C89FEEC6B0}"/>
              </a:ext>
            </a:extLst>
          </p:cNvPr>
          <p:cNvSpPr txBox="1"/>
          <p:nvPr/>
        </p:nvSpPr>
        <p:spPr>
          <a:xfrm>
            <a:off x="2334775" y="2570140"/>
            <a:ext cx="6364357" cy="1616075"/>
          </a:xfrm>
          <a:prstGeom prst="rect">
            <a:avLst/>
          </a:prstGeom>
          <a:noFill/>
        </p:spPr>
        <p:txBody>
          <a:bodyPr wrap="square" lIns="137407" tIns="68703" rIns="137407" bIns="68703" rtlCol="0">
            <a:spAutoFit/>
          </a:bodyPr>
          <a:lstStyle/>
          <a:p>
            <a:pPr marL="84137"/>
            <a:r>
              <a:rPr lang="en-US" sz="3200" dirty="0">
                <a:latin typeface="Open Sans" panose="020B0604020202020204" charset="0"/>
                <a:ea typeface="Open Sans" panose="020B0604020202020204" charset="0"/>
                <a:cs typeface="Open Sans" panose="020B0604020202020204" charset="0"/>
              </a:rPr>
              <a:t>Ensure the officers of the Board are fulfilling their roles and mandates</a:t>
            </a:r>
          </a:p>
        </p:txBody>
      </p:sp>
      <p:sp>
        <p:nvSpPr>
          <p:cNvPr id="3" name="Rectangle 2">
            <a:extLst>
              <a:ext uri="{FF2B5EF4-FFF2-40B4-BE49-F238E27FC236}">
                <a16:creationId xmlns:a16="http://schemas.microsoft.com/office/drawing/2014/main" id="{C9968324-1524-8444-FA37-B4A8345E29CA}"/>
              </a:ext>
            </a:extLst>
          </p:cNvPr>
          <p:cNvSpPr/>
          <p:nvPr/>
        </p:nvSpPr>
        <p:spPr>
          <a:xfrm>
            <a:off x="2390331" y="5565351"/>
            <a:ext cx="6253244" cy="1077218"/>
          </a:xfrm>
          <a:prstGeom prst="rect">
            <a:avLst/>
          </a:prstGeom>
        </p:spPr>
        <p:txBody>
          <a:bodyPr wrap="square">
            <a:spAutoFit/>
          </a:bodyPr>
          <a:lstStyle/>
          <a:p>
            <a:r>
              <a:rPr lang="en-US" sz="3200" dirty="0">
                <a:latin typeface="Open Sans" panose="020B0604020202020204" charset="0"/>
                <a:ea typeface="Open Sans" panose="020B0604020202020204" charset="0"/>
                <a:cs typeface="Open Sans" panose="020B0604020202020204" charset="0"/>
              </a:rPr>
              <a:t>Establish committees to assist the Board as needed</a:t>
            </a:r>
            <a:endParaRPr lang="en-US" sz="3600" dirty="0">
              <a:latin typeface="Open Sans" panose="020B0604020202020204" charset="0"/>
              <a:ea typeface="Open Sans" panose="020B0604020202020204" charset="0"/>
              <a:cs typeface="Open Sans" panose="020B0604020202020204" charset="0"/>
            </a:endParaRPr>
          </a:p>
        </p:txBody>
      </p:sp>
      <p:sp>
        <p:nvSpPr>
          <p:cNvPr id="4" name="TextBox 3"/>
          <p:cNvSpPr txBox="1"/>
          <p:nvPr/>
        </p:nvSpPr>
        <p:spPr>
          <a:xfrm>
            <a:off x="9595220" y="2570139"/>
            <a:ext cx="6190001" cy="1616075"/>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Orient new Board and church members to the governance structure</a:t>
            </a:r>
            <a:endParaRPr lang="en-US" sz="3200" b="1" dirty="0">
              <a:latin typeface="Open Sans" panose="020B0604020202020204" charset="0"/>
              <a:ea typeface="Open Sans" panose="020B0604020202020204" charset="0"/>
              <a:cs typeface="Open Sans" panose="020B0604020202020204" charset="0"/>
            </a:endParaRPr>
          </a:p>
        </p:txBody>
      </p:sp>
      <p:sp>
        <p:nvSpPr>
          <p:cNvPr id="5" name="TextBox 4">
            <a:extLst>
              <a:ext uri="{FF2B5EF4-FFF2-40B4-BE49-F238E27FC236}">
                <a16:creationId xmlns:a16="http://schemas.microsoft.com/office/drawing/2014/main" id="{23D1E34F-CD17-86C2-5337-93D519342B7D}"/>
              </a:ext>
            </a:extLst>
          </p:cNvPr>
          <p:cNvSpPr txBox="1"/>
          <p:nvPr/>
        </p:nvSpPr>
        <p:spPr>
          <a:xfrm>
            <a:off x="9595219" y="5565351"/>
            <a:ext cx="6190001" cy="1123633"/>
          </a:xfrm>
          <a:prstGeom prst="rect">
            <a:avLst/>
          </a:prstGeom>
          <a:noFill/>
        </p:spPr>
        <p:txBody>
          <a:bodyPr wrap="square" lIns="137407" tIns="68703" rIns="137407" bIns="68703" rtlCol="0">
            <a:spAutoFit/>
          </a:bodyPr>
          <a:lstStyle/>
          <a:p>
            <a:r>
              <a:rPr lang="en-US" sz="3200" dirty="0">
                <a:latin typeface="Open Sans" panose="020B0604020202020204" charset="0"/>
                <a:ea typeface="Open Sans" panose="020B0604020202020204" charset="0"/>
                <a:cs typeface="Open Sans" panose="020B0604020202020204" charset="0"/>
              </a:rPr>
              <a:t>Establish processes that effectively navigate conflict</a:t>
            </a:r>
            <a:endParaRPr lang="en-US" sz="3200" b="1"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6938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3" grpId="0" animBg="1"/>
      <p:bldP spid="14" grpId="0" animBg="1"/>
      <p:bldP spid="2" grpId="0"/>
      <p:bldP spid="3" grpId="0"/>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rallelogram 28">
            <a:extLst>
              <a:ext uri="{FF2B5EF4-FFF2-40B4-BE49-F238E27FC236}">
                <a16:creationId xmlns:a16="http://schemas.microsoft.com/office/drawing/2014/main" id="{E7B5BEA0-34E9-C7FA-99D6-CB9D68E03593}"/>
              </a:ext>
            </a:extLst>
          </p:cNvPr>
          <p:cNvSpPr/>
          <p:nvPr/>
        </p:nvSpPr>
        <p:spPr>
          <a:xfrm>
            <a:off x="7881317" y="1007184"/>
            <a:ext cx="7481455" cy="1246743"/>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p>
        </p:txBody>
      </p:sp>
      <p:sp>
        <p:nvSpPr>
          <p:cNvPr id="30" name="TextBox 29">
            <a:extLst>
              <a:ext uri="{FF2B5EF4-FFF2-40B4-BE49-F238E27FC236}">
                <a16:creationId xmlns:a16="http://schemas.microsoft.com/office/drawing/2014/main" id="{35BAEF1F-9AD2-5900-8063-3F18B2B0AD9A}"/>
              </a:ext>
            </a:extLst>
          </p:cNvPr>
          <p:cNvSpPr txBox="1"/>
          <p:nvPr/>
        </p:nvSpPr>
        <p:spPr>
          <a:xfrm>
            <a:off x="3072248" y="1007184"/>
            <a:ext cx="12149853" cy="1246743"/>
          </a:xfrm>
          <a:prstGeom prst="rect">
            <a:avLst/>
          </a:prstGeom>
          <a:noFill/>
        </p:spPr>
        <p:txBody>
          <a:bodyPr wrap="square" lIns="137407" tIns="68703" rIns="137407" bIns="68703" rtlCol="0">
            <a:spAutoFit/>
          </a:bodyPr>
          <a:lstStyle/>
          <a:p>
            <a:r>
              <a:rPr lang="en-US" sz="7200" dirty="0">
                <a:latin typeface="Raleway" pitchFamily="34" charset="0"/>
                <a:ea typeface="Droid Sans" pitchFamily="34" charset="0"/>
                <a:cs typeface="Droid Sans" pitchFamily="34" charset="0"/>
              </a:rPr>
              <a:t>LEVELS OF</a:t>
            </a:r>
            <a:r>
              <a:rPr lang="en-US" sz="72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 INTERVENTION</a:t>
            </a:r>
            <a:r>
              <a:rPr lang="en-US" sz="7200" dirty="0">
                <a:effectLst>
                  <a:outerShdw blurRad="38100" dist="38100" dir="2700000" algn="tl">
                    <a:srgbClr val="000000">
                      <a:alpha val="43137"/>
                    </a:srgbClr>
                  </a:outerShdw>
                </a:effectLst>
                <a:latin typeface="Raleway" pitchFamily="34" charset="0"/>
                <a:ea typeface="Droid Sans" pitchFamily="34" charset="0"/>
                <a:cs typeface="Droid Sans" pitchFamily="34" charset="0"/>
              </a:rPr>
              <a:t> </a:t>
            </a:r>
          </a:p>
        </p:txBody>
      </p:sp>
      <p:cxnSp>
        <p:nvCxnSpPr>
          <p:cNvPr id="3" name="Straight Arrow Connector 2">
            <a:extLst>
              <a:ext uri="{FF2B5EF4-FFF2-40B4-BE49-F238E27FC236}">
                <a16:creationId xmlns:a16="http://schemas.microsoft.com/office/drawing/2014/main" id="{427DF71F-612D-4BC9-ACEE-EAB66D7DD91D}"/>
              </a:ext>
            </a:extLst>
          </p:cNvPr>
          <p:cNvCxnSpPr>
            <a:cxnSpLocks/>
          </p:cNvCxnSpPr>
          <p:nvPr/>
        </p:nvCxnSpPr>
        <p:spPr>
          <a:xfrm>
            <a:off x="4854" y="4933066"/>
            <a:ext cx="18284642" cy="0"/>
          </a:xfrm>
          <a:prstGeom prst="straightConnector1">
            <a:avLst/>
          </a:prstGeom>
          <a:ln w="762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4167884">
            <a:off x="7869081" y="6125745"/>
            <a:ext cx="1689185" cy="738920"/>
          </a:xfrm>
          <a:prstGeom prst="rect">
            <a:avLst/>
          </a:prstGeom>
          <a:noFill/>
        </p:spPr>
        <p:txBody>
          <a:bodyPr wrap="square" rtlCol="0" anchor="ctr" anchorCtr="0">
            <a:spAutoFit/>
          </a:bodyPr>
          <a:lstStyle/>
          <a:p>
            <a:pPr algn="ctr" defTabSz="1371691">
              <a:defRPr/>
            </a:pPr>
            <a:r>
              <a:rPr lang="en-US" sz="2101" b="1" dirty="0">
                <a:latin typeface="Oswald" panose="00000500000000000000" pitchFamily="2" charset="0"/>
                <a:ea typeface="Lato Bold" charset="0"/>
                <a:cs typeface="Lato Bold" charset="0"/>
              </a:rPr>
              <a:t>INFORMAL</a:t>
            </a:r>
          </a:p>
          <a:p>
            <a:pPr algn="ctr" defTabSz="1371691">
              <a:defRPr/>
            </a:pPr>
            <a:r>
              <a:rPr lang="en-US" sz="2101" b="1" dirty="0">
                <a:latin typeface="Oswald" panose="00000500000000000000" pitchFamily="2" charset="0"/>
                <a:ea typeface="Lato Bold" charset="0"/>
                <a:cs typeface="Lato Bold" charset="0"/>
              </a:rPr>
              <a:t>MEDIATION</a:t>
            </a:r>
          </a:p>
        </p:txBody>
      </p:sp>
      <p:sp>
        <p:nvSpPr>
          <p:cNvPr id="48" name="TextBox 47"/>
          <p:cNvSpPr txBox="1"/>
          <p:nvPr/>
        </p:nvSpPr>
        <p:spPr>
          <a:xfrm rot="4167884">
            <a:off x="3392259" y="6419690"/>
            <a:ext cx="1630575" cy="415627"/>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NEGOTIATION</a:t>
            </a:r>
          </a:p>
        </p:txBody>
      </p:sp>
      <p:sp>
        <p:nvSpPr>
          <p:cNvPr id="49" name="TextBox 48"/>
          <p:cNvSpPr txBox="1"/>
          <p:nvPr/>
        </p:nvSpPr>
        <p:spPr>
          <a:xfrm rot="4167884">
            <a:off x="5780889" y="6232785"/>
            <a:ext cx="1350050" cy="415627"/>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COACHING</a:t>
            </a:r>
          </a:p>
        </p:txBody>
      </p:sp>
      <p:sp>
        <p:nvSpPr>
          <p:cNvPr id="50" name="TextBox 49"/>
          <p:cNvSpPr txBox="1"/>
          <p:nvPr/>
        </p:nvSpPr>
        <p:spPr>
          <a:xfrm rot="4167884">
            <a:off x="10275557" y="5987415"/>
            <a:ext cx="1552028" cy="1062214"/>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FACILITATED</a:t>
            </a:r>
          </a:p>
          <a:p>
            <a:pPr algn="ctr" defTabSz="1371691">
              <a:defRPr/>
            </a:pPr>
            <a:r>
              <a:rPr lang="en-US" sz="2101" b="1" dirty="0">
                <a:latin typeface="Oswald" panose="00000500000000000000" pitchFamily="2" charset="0"/>
                <a:ea typeface="Lato Bold" charset="0"/>
                <a:cs typeface="Lato Bold" charset="0"/>
              </a:rPr>
              <a:t>GROUP</a:t>
            </a:r>
          </a:p>
          <a:p>
            <a:pPr algn="ctr" defTabSz="1371691">
              <a:defRPr/>
            </a:pPr>
            <a:r>
              <a:rPr lang="en-US" sz="2101" b="1" dirty="0">
                <a:latin typeface="Oswald" panose="00000500000000000000" pitchFamily="2" charset="0"/>
                <a:ea typeface="Lato Bold" charset="0"/>
                <a:cs typeface="Lato Bold" charset="0"/>
              </a:rPr>
              <a:t>DIALOGUE</a:t>
            </a:r>
          </a:p>
        </p:txBody>
      </p:sp>
      <p:sp>
        <p:nvSpPr>
          <p:cNvPr id="51" name="TextBox 50"/>
          <p:cNvSpPr txBox="1"/>
          <p:nvPr/>
        </p:nvSpPr>
        <p:spPr>
          <a:xfrm rot="4167884">
            <a:off x="1107362" y="6152572"/>
            <a:ext cx="1537600" cy="738920"/>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INFORMAL</a:t>
            </a:r>
          </a:p>
          <a:p>
            <a:pPr algn="ctr" defTabSz="1371691">
              <a:defRPr/>
            </a:pPr>
            <a:r>
              <a:rPr lang="en-US" sz="2101" b="1" dirty="0">
                <a:latin typeface="Oswald" panose="00000500000000000000" pitchFamily="2" charset="0"/>
                <a:ea typeface="Lato Bold" charset="0"/>
                <a:cs typeface="Lato Bold" charset="0"/>
              </a:rPr>
              <a:t>DISCUSSION</a:t>
            </a:r>
          </a:p>
        </p:txBody>
      </p:sp>
      <p:sp>
        <p:nvSpPr>
          <p:cNvPr id="26" name="TextBox 25">
            <a:extLst>
              <a:ext uri="{FF2B5EF4-FFF2-40B4-BE49-F238E27FC236}">
                <a16:creationId xmlns:a16="http://schemas.microsoft.com/office/drawing/2014/main" id="{2B7634BC-BF31-41DD-AD9A-A14C65DBECB5}"/>
              </a:ext>
            </a:extLst>
          </p:cNvPr>
          <p:cNvSpPr txBox="1"/>
          <p:nvPr/>
        </p:nvSpPr>
        <p:spPr>
          <a:xfrm rot="4167884">
            <a:off x="13348835" y="6282652"/>
            <a:ext cx="1391728" cy="415627"/>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MEDIATION</a:t>
            </a:r>
          </a:p>
        </p:txBody>
      </p:sp>
      <p:sp>
        <p:nvSpPr>
          <p:cNvPr id="36" name="TextBox 35">
            <a:extLst>
              <a:ext uri="{FF2B5EF4-FFF2-40B4-BE49-F238E27FC236}">
                <a16:creationId xmlns:a16="http://schemas.microsoft.com/office/drawing/2014/main" id="{F763177D-FF11-4684-9177-AFE2EDCA8ADA}"/>
              </a:ext>
            </a:extLst>
          </p:cNvPr>
          <p:cNvSpPr txBox="1"/>
          <p:nvPr/>
        </p:nvSpPr>
        <p:spPr>
          <a:xfrm rot="4167884">
            <a:off x="14986036" y="6392184"/>
            <a:ext cx="1677061" cy="415627"/>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ARBITRATION</a:t>
            </a:r>
          </a:p>
        </p:txBody>
      </p:sp>
      <p:sp>
        <p:nvSpPr>
          <p:cNvPr id="37" name="TextBox 36">
            <a:extLst>
              <a:ext uri="{FF2B5EF4-FFF2-40B4-BE49-F238E27FC236}">
                <a16:creationId xmlns:a16="http://schemas.microsoft.com/office/drawing/2014/main" id="{29E128CD-7ED5-456B-B5A6-E135DA5AD2F8}"/>
              </a:ext>
            </a:extLst>
          </p:cNvPr>
          <p:cNvSpPr txBox="1"/>
          <p:nvPr/>
        </p:nvSpPr>
        <p:spPr>
          <a:xfrm rot="4167884">
            <a:off x="16871192" y="6305969"/>
            <a:ext cx="1402948" cy="415627"/>
          </a:xfrm>
          <a:prstGeom prst="rect">
            <a:avLst/>
          </a:prstGeom>
          <a:noFill/>
        </p:spPr>
        <p:txBody>
          <a:bodyPr wrap="none" rtlCol="0" anchor="ctr" anchorCtr="0">
            <a:spAutoFit/>
          </a:bodyPr>
          <a:lstStyle/>
          <a:p>
            <a:pPr algn="ctr" defTabSz="1371691">
              <a:defRPr/>
            </a:pPr>
            <a:r>
              <a:rPr lang="en-US" sz="2101" b="1" dirty="0">
                <a:latin typeface="Oswald" panose="00000500000000000000" pitchFamily="2" charset="0"/>
                <a:ea typeface="Lato Bold" charset="0"/>
                <a:cs typeface="Lato Bold" charset="0"/>
              </a:rPr>
              <a:t>LITIGATION</a:t>
            </a:r>
          </a:p>
        </p:txBody>
      </p:sp>
      <p:sp>
        <p:nvSpPr>
          <p:cNvPr id="38" name="Rounded Rectangle 88">
            <a:extLst>
              <a:ext uri="{FF2B5EF4-FFF2-40B4-BE49-F238E27FC236}">
                <a16:creationId xmlns:a16="http://schemas.microsoft.com/office/drawing/2014/main" id="{9D790ECD-D139-4A8D-9AEF-B184B3F011FD}"/>
              </a:ext>
            </a:extLst>
          </p:cNvPr>
          <p:cNvSpPr/>
          <p:nvPr/>
        </p:nvSpPr>
        <p:spPr>
          <a:xfrm>
            <a:off x="12632431" y="3425950"/>
            <a:ext cx="101422" cy="3014233"/>
          </a:xfrm>
          <a:prstGeom prst="roundRect">
            <a:avLst/>
          </a:prstGeom>
          <a:solidFill>
            <a:srgbClr val="1D5C87"/>
          </a:solidFill>
          <a:ln w="12700">
            <a:solidFill>
              <a:srgbClr val="1D5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defRPr/>
            </a:pPr>
            <a:endParaRPr lang="en-US" sz="2701" dirty="0">
              <a:solidFill>
                <a:prstClr val="white"/>
              </a:solidFill>
              <a:latin typeface="Lato Light"/>
            </a:endParaRPr>
          </a:p>
        </p:txBody>
      </p:sp>
      <p:cxnSp>
        <p:nvCxnSpPr>
          <p:cNvPr id="7" name="Straight Connector 6">
            <a:extLst>
              <a:ext uri="{FF2B5EF4-FFF2-40B4-BE49-F238E27FC236}">
                <a16:creationId xmlns:a16="http://schemas.microsoft.com/office/drawing/2014/main" id="{20718E4E-3F83-4692-8D50-BE951BD7159A}"/>
              </a:ext>
            </a:extLst>
          </p:cNvPr>
          <p:cNvCxnSpPr/>
          <p:nvPr/>
        </p:nvCxnSpPr>
        <p:spPr>
          <a:xfrm>
            <a:off x="1641369" y="4331626"/>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672A6C-FAC8-45BA-96A3-392E41768A81}"/>
              </a:ext>
            </a:extLst>
          </p:cNvPr>
          <p:cNvCxnSpPr/>
          <p:nvPr/>
        </p:nvCxnSpPr>
        <p:spPr>
          <a:xfrm>
            <a:off x="3935561" y="4331626"/>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F80669-7878-4043-9140-F002E891E71B}"/>
              </a:ext>
            </a:extLst>
          </p:cNvPr>
          <p:cNvCxnSpPr/>
          <p:nvPr/>
        </p:nvCxnSpPr>
        <p:spPr>
          <a:xfrm>
            <a:off x="6229754" y="4331626"/>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671D039-B42C-46B0-8F6F-4C3E55C868D1}"/>
              </a:ext>
            </a:extLst>
          </p:cNvPr>
          <p:cNvCxnSpPr/>
          <p:nvPr/>
        </p:nvCxnSpPr>
        <p:spPr>
          <a:xfrm>
            <a:off x="8523946" y="4331626"/>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DA0F56A-C60A-4F5F-8A3A-D84AF3F1C31E}"/>
              </a:ext>
            </a:extLst>
          </p:cNvPr>
          <p:cNvCxnSpPr/>
          <p:nvPr/>
        </p:nvCxnSpPr>
        <p:spPr>
          <a:xfrm>
            <a:off x="10818138" y="4331626"/>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513BE8-E53E-4964-95A8-047235D48BFC}"/>
              </a:ext>
            </a:extLst>
          </p:cNvPr>
          <p:cNvCxnSpPr/>
          <p:nvPr/>
        </p:nvCxnSpPr>
        <p:spPr>
          <a:xfrm>
            <a:off x="13756949" y="4326887"/>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CF3A7A8-0763-4485-878B-41F21D358B3C}"/>
              </a:ext>
            </a:extLst>
          </p:cNvPr>
          <p:cNvCxnSpPr/>
          <p:nvPr/>
        </p:nvCxnSpPr>
        <p:spPr>
          <a:xfrm>
            <a:off x="15504135" y="4326887"/>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26D642-6256-428C-8D8B-86D7EBC77107}"/>
              </a:ext>
            </a:extLst>
          </p:cNvPr>
          <p:cNvCxnSpPr/>
          <p:nvPr/>
        </p:nvCxnSpPr>
        <p:spPr>
          <a:xfrm>
            <a:off x="17251321" y="4326887"/>
            <a:ext cx="0" cy="11542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Shape 2554">
            <a:extLst>
              <a:ext uri="{FF2B5EF4-FFF2-40B4-BE49-F238E27FC236}">
                <a16:creationId xmlns:a16="http://schemas.microsoft.com/office/drawing/2014/main" id="{6159D586-297F-4031-A5ED-F70930FF5610}"/>
              </a:ext>
            </a:extLst>
          </p:cNvPr>
          <p:cNvSpPr/>
          <p:nvPr/>
        </p:nvSpPr>
        <p:spPr>
          <a:xfrm>
            <a:off x="1145219" y="2834331"/>
            <a:ext cx="1213503" cy="110591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a:effectLst>
            <a:innerShdw blurRad="1270000" dist="2540000" dir="21540000">
              <a:srgbClr val="1D5C87"/>
            </a:innerShdw>
          </a:effectLst>
        </p:spPr>
        <p:txBody>
          <a:bodyPr lIns="28576" tIns="28576" rIns="28576" bIns="28576" anchor="ctr"/>
          <a:lstStyle/>
          <a:p>
            <a:pPr defTabSz="34288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solidFill>
                <a:srgbClr val="445469"/>
              </a:solidFill>
              <a:effectLst>
                <a:outerShdw blurRad="38100" dist="12700" dir="5400000" rotWithShape="0">
                  <a:srgbClr val="000000">
                    <a:alpha val="50000"/>
                  </a:srgbClr>
                </a:outerShdw>
              </a:effectLst>
              <a:latin typeface="Lato Light" charset="0"/>
              <a:ea typeface="Lato Light" charset="0"/>
              <a:cs typeface="Lato Light" charset="0"/>
              <a:sym typeface="Gill Sans"/>
            </a:endParaRPr>
          </a:p>
        </p:txBody>
      </p:sp>
      <p:pic>
        <p:nvPicPr>
          <p:cNvPr id="4" name="Picture 3">
            <a:extLst>
              <a:ext uri="{FF2B5EF4-FFF2-40B4-BE49-F238E27FC236}">
                <a16:creationId xmlns:a16="http://schemas.microsoft.com/office/drawing/2014/main" id="{8DA62F6B-286F-48EC-B3DD-550076041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0930" y="7563552"/>
            <a:ext cx="1226410" cy="1226410"/>
          </a:xfrm>
          <a:prstGeom prst="rect">
            <a:avLst/>
          </a:prstGeom>
          <a:effectLst>
            <a:innerShdw blurRad="1257300" dist="2540000" dir="21540000">
              <a:srgbClr val="848388"/>
            </a:innerShdw>
          </a:effectLst>
        </p:spPr>
      </p:pic>
      <p:pic>
        <p:nvPicPr>
          <p:cNvPr id="6" name="Picture 5">
            <a:extLst>
              <a:ext uri="{FF2B5EF4-FFF2-40B4-BE49-F238E27FC236}">
                <a16:creationId xmlns:a16="http://schemas.microsoft.com/office/drawing/2014/main" id="{EF024701-B77B-4961-8034-CA5358B58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1999" y="2772492"/>
            <a:ext cx="1167751" cy="1167751"/>
          </a:xfrm>
          <a:prstGeom prst="rect">
            <a:avLst/>
          </a:prstGeom>
          <a:effectLst>
            <a:innerShdw blurRad="1270000" dist="2540000" dir="21540000">
              <a:srgbClr val="2677AE"/>
            </a:innerShdw>
          </a:effectLst>
        </p:spPr>
      </p:pic>
      <p:pic>
        <p:nvPicPr>
          <p:cNvPr id="10" name="Picture 9">
            <a:extLst>
              <a:ext uri="{FF2B5EF4-FFF2-40B4-BE49-F238E27FC236}">
                <a16:creationId xmlns:a16="http://schemas.microsoft.com/office/drawing/2014/main" id="{30057E58-6B09-4307-BA66-CCC45E21D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517" y="7717933"/>
            <a:ext cx="1072029" cy="1072029"/>
          </a:xfrm>
          <a:prstGeom prst="rect">
            <a:avLst/>
          </a:prstGeom>
          <a:effectLst>
            <a:innerShdw blurRad="1270000" dist="2540000" dir="21540000">
              <a:srgbClr val="88BDE7"/>
            </a:innerShdw>
          </a:effectLst>
        </p:spPr>
      </p:pic>
    </p:spTree>
    <p:extLst>
      <p:ext uri="{BB962C8B-B14F-4D97-AF65-F5344CB8AC3E}">
        <p14:creationId xmlns:p14="http://schemas.microsoft.com/office/powerpoint/2010/main" val="17206255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2ECFD6-535A-A694-B153-CC9C1151CC19}"/>
              </a:ext>
            </a:extLst>
          </p:cNvPr>
          <p:cNvGrpSpPr/>
          <p:nvPr/>
        </p:nvGrpSpPr>
        <p:grpSpPr>
          <a:xfrm>
            <a:off x="4576876" y="1141375"/>
            <a:ext cx="9258441" cy="1406667"/>
            <a:chOff x="4576876" y="1141375"/>
            <a:chExt cx="9258441" cy="1406667"/>
          </a:xfrm>
        </p:grpSpPr>
        <p:sp>
          <p:nvSpPr>
            <p:cNvPr id="44" name="Parallelogram 43"/>
            <p:cNvSpPr/>
            <p:nvPr/>
          </p:nvSpPr>
          <p:spPr>
            <a:xfrm>
              <a:off x="9978935" y="1141375"/>
              <a:ext cx="3856382" cy="1406667"/>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33" name="TextBox 32"/>
            <p:cNvSpPr txBox="1"/>
            <p:nvPr/>
          </p:nvSpPr>
          <p:spPr>
            <a:xfrm>
              <a:off x="4576876" y="1221338"/>
              <a:ext cx="9140599" cy="1246743"/>
            </a:xfrm>
            <a:prstGeom prst="rect">
              <a:avLst/>
            </a:prstGeom>
            <a:noFill/>
          </p:spPr>
          <p:txBody>
            <a:bodyPr wrap="square" lIns="137407" tIns="68703" rIns="137407" bIns="68703" rtlCol="0">
              <a:spAutoFit/>
            </a:bodyPr>
            <a:lstStyle/>
            <a:p>
              <a:r>
                <a:rPr lang="en-US" sz="7200" dirty="0">
                  <a:solidFill>
                    <a:srgbClr val="000000"/>
                  </a:solidFill>
                  <a:latin typeface="Raleway" pitchFamily="34" charset="0"/>
                  <a:ea typeface="Droid Sans" pitchFamily="34" charset="0"/>
                  <a:cs typeface="Droid Sans" pitchFamily="34" charset="0"/>
                </a:rPr>
                <a:t>ROLE OF AN </a:t>
              </a:r>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ELDER</a:t>
              </a:r>
            </a:p>
          </p:txBody>
        </p:sp>
      </p:grpSp>
      <p:sp>
        <p:nvSpPr>
          <p:cNvPr id="17" name="Rectangle 16"/>
          <p:cNvSpPr/>
          <p:nvPr/>
        </p:nvSpPr>
        <p:spPr>
          <a:xfrm>
            <a:off x="1721843" y="3673262"/>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41" name="Rectangle 40"/>
          <p:cNvSpPr/>
          <p:nvPr/>
        </p:nvSpPr>
        <p:spPr>
          <a:xfrm>
            <a:off x="9121099" y="3673266"/>
            <a:ext cx="664847" cy="663293"/>
          </a:xfrm>
          <a:prstGeom prst="rect">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42" name="TextBox 41"/>
          <p:cNvSpPr txBox="1"/>
          <p:nvPr/>
        </p:nvSpPr>
        <p:spPr>
          <a:xfrm>
            <a:off x="2583731" y="3432624"/>
            <a:ext cx="6344375" cy="2600960"/>
          </a:xfrm>
          <a:prstGeom prst="rect">
            <a:avLst/>
          </a:prstGeom>
          <a:noFill/>
        </p:spPr>
        <p:txBody>
          <a:bodyPr wrap="square" lIns="137407" tIns="68703" rIns="137407" bIns="68703" rtlCol="0">
            <a:spAutoFit/>
          </a:bodyPr>
          <a:lstStyle/>
          <a:p>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Avoid any conduct, speech, activity, or conflict that would hinder the work or integrity of the Board, according to biblical eldership</a:t>
            </a:r>
          </a:p>
        </p:txBody>
      </p:sp>
      <p:sp>
        <p:nvSpPr>
          <p:cNvPr id="24" name="Rectangle 23"/>
          <p:cNvSpPr/>
          <p:nvPr/>
        </p:nvSpPr>
        <p:spPr>
          <a:xfrm>
            <a:off x="1721843" y="6637945"/>
            <a:ext cx="664847" cy="663293"/>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26" name="TextBox 25"/>
          <p:cNvSpPr txBox="1"/>
          <p:nvPr/>
        </p:nvSpPr>
        <p:spPr>
          <a:xfrm>
            <a:off x="2583734" y="6407560"/>
            <a:ext cx="6537360" cy="1616075"/>
          </a:xfrm>
          <a:prstGeom prst="rect">
            <a:avLst/>
          </a:prstGeom>
          <a:noFill/>
        </p:spPr>
        <p:txBody>
          <a:bodyPr wrap="square" lIns="137407" tIns="68703" rIns="137407" bIns="68703" rtlCol="0">
            <a:spAutoFit/>
          </a:bodyPr>
          <a:lstStyle/>
          <a:p>
            <a:r>
              <a:rPr lang="en-US" sz="3200" b="1" dirty="0">
                <a:solidFill>
                  <a:prstClr val="black">
                    <a:lumMod val="95000"/>
                    <a:lumOff val="5000"/>
                  </a:prstClr>
                </a:solidFill>
                <a:latin typeface="Open Sans" panose="020B0604020202020204" charset="0"/>
                <a:ea typeface="Open Sans" panose="020B0604020202020204" charset="0"/>
                <a:cs typeface="Open Sans" panose="020B0604020202020204" charset="0"/>
              </a:rPr>
              <a:t>Act in good faith </a:t>
            </a:r>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with honesty and integrity, keeping the church’s best interests in mind</a:t>
            </a:r>
          </a:p>
        </p:txBody>
      </p:sp>
      <p:sp>
        <p:nvSpPr>
          <p:cNvPr id="12" name="TextBox 11"/>
          <p:cNvSpPr txBox="1"/>
          <p:nvPr/>
        </p:nvSpPr>
        <p:spPr>
          <a:xfrm>
            <a:off x="9978935" y="3432627"/>
            <a:ext cx="6344375" cy="1616075"/>
          </a:xfrm>
          <a:prstGeom prst="rect">
            <a:avLst/>
          </a:prstGeom>
          <a:noFill/>
        </p:spPr>
        <p:txBody>
          <a:bodyPr wrap="square" lIns="137407" tIns="68703" rIns="137407" bIns="68703" rtlCol="0">
            <a:spAutoFit/>
          </a:bodyPr>
          <a:lstStyle/>
          <a:p>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Is prudent and uses godly wisdom and common sense in decision making and conduct</a:t>
            </a:r>
          </a:p>
        </p:txBody>
      </p:sp>
      <p:sp>
        <p:nvSpPr>
          <p:cNvPr id="14" name="Rectangle 13">
            <a:extLst>
              <a:ext uri="{FF2B5EF4-FFF2-40B4-BE49-F238E27FC236}">
                <a16:creationId xmlns:a16="http://schemas.microsoft.com/office/drawing/2014/main" id="{9706DA36-EFE6-4B83-70DE-66CBED43400C}"/>
              </a:ext>
            </a:extLst>
          </p:cNvPr>
          <p:cNvSpPr/>
          <p:nvPr/>
        </p:nvSpPr>
        <p:spPr>
          <a:xfrm>
            <a:off x="11687423" y="769905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Tree>
    <p:extLst>
      <p:ext uri="{BB962C8B-B14F-4D97-AF65-F5344CB8AC3E}">
        <p14:creationId xmlns:p14="http://schemas.microsoft.com/office/powerpoint/2010/main" val="3396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animBg="1"/>
      <p:bldP spid="42" grpId="0"/>
      <p:bldP spid="24" grpId="0" animBg="1"/>
      <p:bldP spid="26" grpId="0"/>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2ECFD6-535A-A694-B153-CC9C1151CC19}"/>
              </a:ext>
            </a:extLst>
          </p:cNvPr>
          <p:cNvGrpSpPr/>
          <p:nvPr/>
        </p:nvGrpSpPr>
        <p:grpSpPr>
          <a:xfrm>
            <a:off x="4576876" y="1141375"/>
            <a:ext cx="9258441" cy="1406667"/>
            <a:chOff x="4576876" y="1141375"/>
            <a:chExt cx="9258441" cy="1406667"/>
          </a:xfrm>
        </p:grpSpPr>
        <p:sp>
          <p:nvSpPr>
            <p:cNvPr id="44" name="Parallelogram 43"/>
            <p:cNvSpPr/>
            <p:nvPr/>
          </p:nvSpPr>
          <p:spPr>
            <a:xfrm>
              <a:off x="9978935" y="1141375"/>
              <a:ext cx="3856382" cy="1406667"/>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33" name="TextBox 32"/>
            <p:cNvSpPr txBox="1"/>
            <p:nvPr/>
          </p:nvSpPr>
          <p:spPr>
            <a:xfrm>
              <a:off x="4576876" y="1221338"/>
              <a:ext cx="9140599" cy="1246743"/>
            </a:xfrm>
            <a:prstGeom prst="rect">
              <a:avLst/>
            </a:prstGeom>
            <a:noFill/>
          </p:spPr>
          <p:txBody>
            <a:bodyPr wrap="square" lIns="137407" tIns="68703" rIns="137407" bIns="68703" rtlCol="0">
              <a:spAutoFit/>
            </a:bodyPr>
            <a:lstStyle/>
            <a:p>
              <a:r>
                <a:rPr lang="en-US" sz="7200" dirty="0">
                  <a:solidFill>
                    <a:srgbClr val="000000"/>
                  </a:solidFill>
                  <a:latin typeface="Raleway" pitchFamily="34" charset="0"/>
                  <a:ea typeface="Droid Sans" pitchFamily="34" charset="0"/>
                  <a:cs typeface="Droid Sans" pitchFamily="34" charset="0"/>
                </a:rPr>
                <a:t>ROLE OF AN </a:t>
              </a:r>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ELDER</a:t>
              </a:r>
            </a:p>
          </p:txBody>
        </p:sp>
      </p:grpSp>
      <p:sp>
        <p:nvSpPr>
          <p:cNvPr id="17" name="Rectangle 16"/>
          <p:cNvSpPr/>
          <p:nvPr/>
        </p:nvSpPr>
        <p:spPr>
          <a:xfrm>
            <a:off x="1721843" y="3673262"/>
            <a:ext cx="664847" cy="663293"/>
          </a:xfrm>
          <a:prstGeom prst="rect">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41" name="Rectangle 40"/>
          <p:cNvSpPr/>
          <p:nvPr/>
        </p:nvSpPr>
        <p:spPr>
          <a:xfrm>
            <a:off x="9121099" y="3673266"/>
            <a:ext cx="664847" cy="663293"/>
          </a:xfrm>
          <a:prstGeom prst="rect">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24" name="Rectangle 23"/>
          <p:cNvSpPr/>
          <p:nvPr/>
        </p:nvSpPr>
        <p:spPr>
          <a:xfrm>
            <a:off x="1721843" y="6637945"/>
            <a:ext cx="664847" cy="663293"/>
          </a:xfrm>
          <a:prstGeom prst="rect">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9706DA36-EFE6-4B83-70DE-66CBED43400C}"/>
              </a:ext>
            </a:extLst>
          </p:cNvPr>
          <p:cNvSpPr/>
          <p:nvPr/>
        </p:nvSpPr>
        <p:spPr>
          <a:xfrm>
            <a:off x="11687423" y="7699054"/>
            <a:ext cx="5471750" cy="2677656"/>
          </a:xfrm>
          <a:prstGeom prst="rect">
            <a:avLst/>
          </a:prstGeom>
        </p:spPr>
        <p:txBody>
          <a:bodyPr wrap="square">
            <a:spAutoFit/>
          </a:bodyPr>
          <a:lstStyle/>
          <a:p>
            <a:r>
              <a:rPr lang="en-US" sz="8400" dirty="0">
                <a:solidFill>
                  <a:srgbClr val="848388"/>
                </a:solidFill>
                <a:latin typeface="Oswald" pitchFamily="2" charset="0"/>
                <a:ea typeface="Droid Sans" pitchFamily="34" charset="0"/>
                <a:cs typeface="Droid Sans" pitchFamily="34" charset="0"/>
              </a:rPr>
              <a:t>////////////</a:t>
            </a:r>
            <a:endParaRPr lang="en-CA" sz="8400" dirty="0">
              <a:solidFill>
                <a:srgbClr val="848388"/>
              </a:solidFill>
            </a:endParaRPr>
          </a:p>
        </p:txBody>
      </p:sp>
      <p:sp>
        <p:nvSpPr>
          <p:cNvPr id="13" name="TextBox 12">
            <a:extLst>
              <a:ext uri="{FF2B5EF4-FFF2-40B4-BE49-F238E27FC236}">
                <a16:creationId xmlns:a16="http://schemas.microsoft.com/office/drawing/2014/main" id="{39A31711-7950-8FC6-1EC9-2795A4AFCD8A}"/>
              </a:ext>
            </a:extLst>
          </p:cNvPr>
          <p:cNvSpPr txBox="1"/>
          <p:nvPr/>
        </p:nvSpPr>
        <p:spPr>
          <a:xfrm>
            <a:off x="2579679" y="3196870"/>
            <a:ext cx="6200150" cy="1616075"/>
          </a:xfrm>
          <a:prstGeom prst="rect">
            <a:avLst/>
          </a:prstGeom>
          <a:noFill/>
        </p:spPr>
        <p:txBody>
          <a:bodyPr wrap="square" lIns="137407" tIns="68703" rIns="137407" bIns="68703" rtlCol="0">
            <a:spAutoFit/>
          </a:bodyPr>
          <a:lstStyle/>
          <a:p>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Attend Board meetings consistently, fully engage in meetings, and is well prepared</a:t>
            </a:r>
          </a:p>
        </p:txBody>
      </p:sp>
      <p:sp>
        <p:nvSpPr>
          <p:cNvPr id="15" name="TextBox 14">
            <a:extLst>
              <a:ext uri="{FF2B5EF4-FFF2-40B4-BE49-F238E27FC236}">
                <a16:creationId xmlns:a16="http://schemas.microsoft.com/office/drawing/2014/main" id="{3A97B56E-E828-6794-5015-9DFDBB6E4B51}"/>
              </a:ext>
            </a:extLst>
          </p:cNvPr>
          <p:cNvSpPr txBox="1"/>
          <p:nvPr/>
        </p:nvSpPr>
        <p:spPr>
          <a:xfrm>
            <a:off x="2579679" y="6161553"/>
            <a:ext cx="6344371" cy="1616075"/>
          </a:xfrm>
          <a:prstGeom prst="rect">
            <a:avLst/>
          </a:prstGeom>
          <a:noFill/>
        </p:spPr>
        <p:txBody>
          <a:bodyPr wrap="square" lIns="137407" tIns="68703" rIns="137407" bIns="68703" rtlCol="0">
            <a:spAutoFit/>
          </a:bodyPr>
          <a:lstStyle/>
          <a:p>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Bring expertise, experience, insight, giftedness, and energy when serving on the Board</a:t>
            </a:r>
          </a:p>
        </p:txBody>
      </p:sp>
      <p:sp>
        <p:nvSpPr>
          <p:cNvPr id="16" name="TextBox 15">
            <a:extLst>
              <a:ext uri="{FF2B5EF4-FFF2-40B4-BE49-F238E27FC236}">
                <a16:creationId xmlns:a16="http://schemas.microsoft.com/office/drawing/2014/main" id="{266C8511-08AC-5587-013D-76127B06280B}"/>
              </a:ext>
            </a:extLst>
          </p:cNvPr>
          <p:cNvSpPr txBox="1"/>
          <p:nvPr/>
        </p:nvSpPr>
        <p:spPr>
          <a:xfrm>
            <a:off x="10127216" y="3705365"/>
            <a:ext cx="5126599" cy="631190"/>
          </a:xfrm>
          <a:prstGeom prst="rect">
            <a:avLst/>
          </a:prstGeom>
          <a:noFill/>
        </p:spPr>
        <p:txBody>
          <a:bodyPr wrap="square" lIns="137407" tIns="68703" rIns="137407" bIns="68703" rtlCol="0">
            <a:spAutoFit/>
          </a:bodyPr>
          <a:lstStyle/>
          <a:p>
            <a:r>
              <a:rPr lang="en-US" sz="3200" dirty="0">
                <a:solidFill>
                  <a:prstClr val="black">
                    <a:lumMod val="95000"/>
                    <a:lumOff val="5000"/>
                  </a:prstClr>
                </a:solidFill>
                <a:latin typeface="Open Sans" panose="020B0604020202020204" charset="0"/>
                <a:ea typeface="Open Sans" panose="020B0604020202020204" charset="0"/>
                <a:cs typeface="Open Sans" panose="020B0604020202020204" charset="0"/>
              </a:rPr>
              <a:t>Honour </a:t>
            </a:r>
            <a:r>
              <a:rPr lang="en-US" sz="3200" b="1" dirty="0">
                <a:solidFill>
                  <a:prstClr val="black">
                    <a:lumMod val="95000"/>
                    <a:lumOff val="5000"/>
                  </a:prstClr>
                </a:solidFill>
                <a:latin typeface="Open Sans" panose="020B0604020202020204" charset="0"/>
                <a:ea typeface="Open Sans" panose="020B0604020202020204" charset="0"/>
                <a:cs typeface="Open Sans" panose="020B0604020202020204" charset="0"/>
              </a:rPr>
              <a:t>confidentiality</a:t>
            </a:r>
          </a:p>
        </p:txBody>
      </p:sp>
    </p:spTree>
    <p:extLst>
      <p:ext uri="{BB962C8B-B14F-4D97-AF65-F5344CB8AC3E}">
        <p14:creationId xmlns:p14="http://schemas.microsoft.com/office/powerpoint/2010/main" val="79046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animBg="1"/>
      <p:bldP spid="24" grpId="0" animBg="1"/>
      <p:bldP spid="13" grpId="0"/>
      <p:bldP spid="1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721846" y="5989243"/>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51" name="TextBox 50"/>
          <p:cNvSpPr txBox="1"/>
          <p:nvPr/>
        </p:nvSpPr>
        <p:spPr>
          <a:xfrm>
            <a:off x="2458839" y="5715525"/>
            <a:ext cx="5206881" cy="1616075"/>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Work collaboratively with Board Chair to ensure effective Board function</a:t>
            </a:r>
          </a:p>
        </p:txBody>
      </p:sp>
      <p:sp>
        <p:nvSpPr>
          <p:cNvPr id="57" name="Rounded Rectangle 56"/>
          <p:cNvSpPr/>
          <p:nvPr/>
        </p:nvSpPr>
        <p:spPr>
          <a:xfrm>
            <a:off x="1721843" y="4075517"/>
            <a:ext cx="534207"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63" name="TextBox 62"/>
          <p:cNvSpPr txBox="1"/>
          <p:nvPr/>
        </p:nvSpPr>
        <p:spPr>
          <a:xfrm>
            <a:off x="2540766" y="3823331"/>
            <a:ext cx="5325334" cy="1616075"/>
          </a:xfrm>
          <a:prstGeom prst="rect">
            <a:avLst/>
          </a:prstGeom>
          <a:noFill/>
        </p:spPr>
        <p:txBody>
          <a:bodyPr wrap="square" lIns="137407" tIns="68703" rIns="137407" bIns="68703" rtlCol="0">
            <a:spAutoFit/>
          </a:bodyPr>
          <a:lstStyle/>
          <a:p>
            <a:r>
              <a:rPr lang="en-US" sz="3200" b="1" dirty="0">
                <a:solidFill>
                  <a:prstClr val="black"/>
                </a:solidFill>
                <a:latin typeface="Open Sans" panose="020B0604020202020204" charset="0"/>
                <a:ea typeface="Open Sans" panose="020B0604020202020204" charset="0"/>
                <a:cs typeface="Open Sans" panose="020B0604020202020204" charset="0"/>
              </a:rPr>
              <a:t>Primary oversight </a:t>
            </a:r>
            <a:r>
              <a:rPr lang="en-US" sz="3200" dirty="0">
                <a:solidFill>
                  <a:prstClr val="black"/>
                </a:solidFill>
                <a:latin typeface="Open Sans" panose="020B0604020202020204" charset="0"/>
                <a:ea typeface="Open Sans" panose="020B0604020202020204" charset="0"/>
                <a:cs typeface="Open Sans" panose="020B0604020202020204" charset="0"/>
              </a:rPr>
              <a:t>of the health and vitality of the church</a:t>
            </a:r>
          </a:p>
        </p:txBody>
      </p:sp>
      <p:sp>
        <p:nvSpPr>
          <p:cNvPr id="29" name="Rounded Rectangle 28"/>
          <p:cNvSpPr/>
          <p:nvPr/>
        </p:nvSpPr>
        <p:spPr>
          <a:xfrm>
            <a:off x="8766031" y="5995550"/>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0" name="Rounded Rectangle 29"/>
          <p:cNvSpPr/>
          <p:nvPr/>
        </p:nvSpPr>
        <p:spPr>
          <a:xfrm>
            <a:off x="8766031" y="4073965"/>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1" name="TextBox 30"/>
          <p:cNvSpPr txBox="1"/>
          <p:nvPr/>
        </p:nvSpPr>
        <p:spPr>
          <a:xfrm>
            <a:off x="9503026" y="5715528"/>
            <a:ext cx="5360225" cy="1616075"/>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Ensure appropriate personnel are in place to achieve the Ends</a:t>
            </a:r>
          </a:p>
        </p:txBody>
      </p:sp>
      <p:sp>
        <p:nvSpPr>
          <p:cNvPr id="32" name="TextBox 31"/>
          <p:cNvSpPr txBox="1"/>
          <p:nvPr/>
        </p:nvSpPr>
        <p:spPr>
          <a:xfrm>
            <a:off x="9503026" y="3823333"/>
            <a:ext cx="5718033" cy="1123633"/>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Organize and leads other staff</a:t>
            </a:r>
          </a:p>
        </p:txBody>
      </p:sp>
      <p:grpSp>
        <p:nvGrpSpPr>
          <p:cNvPr id="12" name="Group 11">
            <a:extLst>
              <a:ext uri="{FF2B5EF4-FFF2-40B4-BE49-F238E27FC236}">
                <a16:creationId xmlns:a16="http://schemas.microsoft.com/office/drawing/2014/main" id="{46C36792-8864-4911-A69F-78EE2A444C7F}"/>
              </a:ext>
            </a:extLst>
          </p:cNvPr>
          <p:cNvGrpSpPr/>
          <p:nvPr/>
        </p:nvGrpSpPr>
        <p:grpSpPr>
          <a:xfrm>
            <a:off x="2633430" y="1219389"/>
            <a:ext cx="13027491" cy="1246743"/>
            <a:chOff x="1618676" y="1468591"/>
            <a:chExt cx="13023821" cy="1246743"/>
          </a:xfrm>
        </p:grpSpPr>
        <p:sp>
          <p:nvSpPr>
            <p:cNvPr id="13" name="Parallelogram 12">
              <a:extLst>
                <a:ext uri="{FF2B5EF4-FFF2-40B4-BE49-F238E27FC236}">
                  <a16:creationId xmlns:a16="http://schemas.microsoft.com/office/drawing/2014/main" id="{6B0B1F92-00F4-447E-BB5A-3C8D89C1E7D3}"/>
                </a:ext>
              </a:extLst>
            </p:cNvPr>
            <p:cNvSpPr/>
            <p:nvPr/>
          </p:nvSpPr>
          <p:spPr>
            <a:xfrm>
              <a:off x="7537269" y="1522616"/>
              <a:ext cx="6988630" cy="1075831"/>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14" name="TextBox 13">
              <a:extLst>
                <a:ext uri="{FF2B5EF4-FFF2-40B4-BE49-F238E27FC236}">
                  <a16:creationId xmlns:a16="http://schemas.microsoft.com/office/drawing/2014/main" id="{506253F6-EA3C-46F4-BDFF-7869D8504E07}"/>
                </a:ext>
              </a:extLst>
            </p:cNvPr>
            <p:cNvSpPr txBox="1"/>
            <p:nvPr/>
          </p:nvSpPr>
          <p:spPr>
            <a:xfrm>
              <a:off x="1618676" y="1468591"/>
              <a:ext cx="13023821" cy="1246743"/>
            </a:xfrm>
            <a:prstGeom prst="rect">
              <a:avLst/>
            </a:prstGeom>
            <a:noFill/>
          </p:spPr>
          <p:txBody>
            <a:bodyPr wrap="square" lIns="137407" tIns="68703" rIns="137407" bIns="68703" rtlCol="0">
              <a:spAutoFit/>
            </a:bodyPr>
            <a:lstStyle/>
            <a:p>
              <a:r>
                <a:rPr lang="en-US" sz="7200" dirty="0">
                  <a:solidFill>
                    <a:srgbClr val="000000"/>
                  </a:solidFill>
                  <a:latin typeface="Raleway" pitchFamily="34" charset="0"/>
                  <a:ea typeface="Droid Sans" pitchFamily="34" charset="0"/>
                  <a:cs typeface="Droid Sans" pitchFamily="34" charset="0"/>
                </a:rPr>
                <a:t>ROLE OF THE </a:t>
              </a:r>
              <a:r>
                <a:rPr lang="en-US" sz="72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LEAD PASTOR</a:t>
              </a:r>
              <a:endParaRPr lang="en-US" sz="7200" dirty="0">
                <a:solidFill>
                  <a:prstClr val="white"/>
                </a:solidFill>
                <a:latin typeface="Raleway" pitchFamily="34" charset="0"/>
                <a:ea typeface="Droid Sans" pitchFamily="34" charset="0"/>
                <a:cs typeface="Droid Sans" pitchFamily="34" charset="0"/>
              </a:endParaRPr>
            </a:p>
          </p:txBody>
        </p:sp>
      </p:grpSp>
    </p:spTree>
    <p:extLst>
      <p:ext uri="{BB962C8B-B14F-4D97-AF65-F5344CB8AC3E}">
        <p14:creationId xmlns:p14="http://schemas.microsoft.com/office/powerpoint/2010/main" val="39242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p:bldP spid="57" grpId="0" animBg="1"/>
      <p:bldP spid="63" grpId="0"/>
      <p:bldP spid="29" grpId="0" animBg="1"/>
      <p:bldP spid="30" grpId="0" animBg="1"/>
      <p:bldP spid="31" grpId="0"/>
      <p:bldP spid="3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721846" y="6452820"/>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51" name="TextBox 50"/>
          <p:cNvSpPr txBox="1"/>
          <p:nvPr/>
        </p:nvSpPr>
        <p:spPr>
          <a:xfrm>
            <a:off x="2539364" y="6179103"/>
            <a:ext cx="5326737" cy="1616075"/>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Ensure staff compliance to any protective policies adopted by the Board</a:t>
            </a:r>
          </a:p>
        </p:txBody>
      </p:sp>
      <p:sp>
        <p:nvSpPr>
          <p:cNvPr id="57" name="Rounded Rectangle 56"/>
          <p:cNvSpPr/>
          <p:nvPr/>
        </p:nvSpPr>
        <p:spPr>
          <a:xfrm>
            <a:off x="1721843" y="4075517"/>
            <a:ext cx="534207"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63" name="TextBox 62"/>
          <p:cNvSpPr txBox="1"/>
          <p:nvPr/>
        </p:nvSpPr>
        <p:spPr>
          <a:xfrm>
            <a:off x="2540766" y="3823330"/>
            <a:ext cx="5325334" cy="2108518"/>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Initiate staff hiring process according to guidelines established by the Board and District</a:t>
            </a:r>
          </a:p>
        </p:txBody>
      </p:sp>
      <p:sp>
        <p:nvSpPr>
          <p:cNvPr id="29" name="Rounded Rectangle 28"/>
          <p:cNvSpPr/>
          <p:nvPr/>
        </p:nvSpPr>
        <p:spPr>
          <a:xfrm>
            <a:off x="8766031" y="6459127"/>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0" name="Rounded Rectangle 29"/>
          <p:cNvSpPr/>
          <p:nvPr/>
        </p:nvSpPr>
        <p:spPr>
          <a:xfrm>
            <a:off x="8766031" y="4073965"/>
            <a:ext cx="532800" cy="622364"/>
          </a:xfrm>
          <a:prstGeom prst="roundRect">
            <a:avLst>
              <a:gd name="adj" fmla="val 25758"/>
            </a:avLst>
          </a:prstGeom>
          <a:pattFill prst="wdUpDiag">
            <a:fgClr>
              <a:srgbClr val="00B0F0"/>
            </a:fgClr>
            <a:bgClr>
              <a:srgbClr val="88BDE7"/>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sp>
        <p:nvSpPr>
          <p:cNvPr id="31" name="TextBox 30"/>
          <p:cNvSpPr txBox="1"/>
          <p:nvPr/>
        </p:nvSpPr>
        <p:spPr>
          <a:xfrm>
            <a:off x="9503026" y="6179103"/>
            <a:ext cx="5360225" cy="1123633"/>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Ensure staff reviews take place</a:t>
            </a:r>
          </a:p>
        </p:txBody>
      </p:sp>
      <p:sp>
        <p:nvSpPr>
          <p:cNvPr id="32" name="TextBox 31"/>
          <p:cNvSpPr txBox="1"/>
          <p:nvPr/>
        </p:nvSpPr>
        <p:spPr>
          <a:xfrm>
            <a:off x="9503026" y="3823330"/>
            <a:ext cx="5718033" cy="1616075"/>
          </a:xfrm>
          <a:prstGeom prst="rect">
            <a:avLst/>
          </a:prstGeom>
          <a:noFill/>
        </p:spPr>
        <p:txBody>
          <a:bodyPr wrap="square" lIns="137407" tIns="68703" rIns="137407" bIns="68703" rtlCol="0">
            <a:spAutoFit/>
          </a:bodyPr>
          <a:lstStyle/>
          <a:p>
            <a:r>
              <a:rPr lang="en-US" sz="3200" dirty="0">
                <a:solidFill>
                  <a:prstClr val="black"/>
                </a:solidFill>
                <a:latin typeface="Open Sans" panose="020B0604020202020204" charset="0"/>
                <a:ea typeface="Open Sans" panose="020B0604020202020204" charset="0"/>
                <a:cs typeface="Open Sans" panose="020B0604020202020204" charset="0"/>
              </a:rPr>
              <a:t>Ensure each staff member has a written job description in place</a:t>
            </a:r>
          </a:p>
        </p:txBody>
      </p:sp>
      <p:grpSp>
        <p:nvGrpSpPr>
          <p:cNvPr id="13" name="Group 12">
            <a:extLst>
              <a:ext uri="{FF2B5EF4-FFF2-40B4-BE49-F238E27FC236}">
                <a16:creationId xmlns:a16="http://schemas.microsoft.com/office/drawing/2014/main" id="{F2FD81D5-1B63-C0DA-326D-956C1012FC0F}"/>
              </a:ext>
            </a:extLst>
          </p:cNvPr>
          <p:cNvGrpSpPr/>
          <p:nvPr/>
        </p:nvGrpSpPr>
        <p:grpSpPr>
          <a:xfrm>
            <a:off x="2633430" y="1219389"/>
            <a:ext cx="13027491" cy="1246743"/>
            <a:chOff x="1618676" y="1468591"/>
            <a:chExt cx="13023821" cy="1246743"/>
          </a:xfrm>
        </p:grpSpPr>
        <p:sp>
          <p:nvSpPr>
            <p:cNvPr id="14" name="Parallelogram 13">
              <a:extLst>
                <a:ext uri="{FF2B5EF4-FFF2-40B4-BE49-F238E27FC236}">
                  <a16:creationId xmlns:a16="http://schemas.microsoft.com/office/drawing/2014/main" id="{8C77C3C2-05B2-8BC6-F120-383358B44ECC}"/>
                </a:ext>
              </a:extLst>
            </p:cNvPr>
            <p:cNvSpPr/>
            <p:nvPr/>
          </p:nvSpPr>
          <p:spPr>
            <a:xfrm>
              <a:off x="7537269" y="1522616"/>
              <a:ext cx="6988630" cy="1075831"/>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15" name="TextBox 14">
              <a:extLst>
                <a:ext uri="{FF2B5EF4-FFF2-40B4-BE49-F238E27FC236}">
                  <a16:creationId xmlns:a16="http://schemas.microsoft.com/office/drawing/2014/main" id="{CBFD319F-D432-B31E-9916-76F34286553D}"/>
                </a:ext>
              </a:extLst>
            </p:cNvPr>
            <p:cNvSpPr txBox="1"/>
            <p:nvPr/>
          </p:nvSpPr>
          <p:spPr>
            <a:xfrm>
              <a:off x="1618676" y="1468591"/>
              <a:ext cx="13023821" cy="1246743"/>
            </a:xfrm>
            <a:prstGeom prst="rect">
              <a:avLst/>
            </a:prstGeom>
            <a:noFill/>
          </p:spPr>
          <p:txBody>
            <a:bodyPr wrap="square" lIns="137407" tIns="68703" rIns="137407" bIns="68703" rtlCol="0">
              <a:spAutoFit/>
            </a:bodyPr>
            <a:lstStyle/>
            <a:p>
              <a:r>
                <a:rPr lang="en-US" sz="7200" dirty="0">
                  <a:solidFill>
                    <a:srgbClr val="000000"/>
                  </a:solidFill>
                  <a:latin typeface="Raleway" pitchFamily="34" charset="0"/>
                  <a:ea typeface="Droid Sans" pitchFamily="34" charset="0"/>
                  <a:cs typeface="Droid Sans" pitchFamily="34" charset="0"/>
                </a:rPr>
                <a:t>ROLE OF THE </a:t>
              </a:r>
              <a:r>
                <a:rPr lang="en-US" sz="72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LEAD PASTOR</a:t>
              </a:r>
              <a:endParaRPr lang="en-US" sz="7200" dirty="0">
                <a:solidFill>
                  <a:prstClr val="white"/>
                </a:solidFill>
                <a:latin typeface="Raleway" pitchFamily="34" charset="0"/>
                <a:ea typeface="Droid Sans" pitchFamily="34" charset="0"/>
                <a:cs typeface="Droid Sans" pitchFamily="34" charset="0"/>
              </a:endParaRPr>
            </a:p>
          </p:txBody>
        </p:sp>
      </p:grpSp>
    </p:spTree>
    <p:extLst>
      <p:ext uri="{BB962C8B-B14F-4D97-AF65-F5344CB8AC3E}">
        <p14:creationId xmlns:p14="http://schemas.microsoft.com/office/powerpoint/2010/main" val="1258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p:bldP spid="57" grpId="0" animBg="1"/>
      <p:bldP spid="63" grpId="0"/>
      <p:bldP spid="29" grpId="0" animBg="1"/>
      <p:bldP spid="30" grpId="0" animBg="1"/>
      <p:bldP spid="31" grpId="0"/>
      <p:bldP spid="3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rallelogram 40"/>
          <p:cNvSpPr/>
          <p:nvPr/>
        </p:nvSpPr>
        <p:spPr>
          <a:xfrm>
            <a:off x="11570737" y="1160859"/>
            <a:ext cx="3953590" cy="1375032"/>
          </a:xfrm>
          <a:prstGeom prst="parallelogram">
            <a:avLst>
              <a:gd name="adj" fmla="val 39129"/>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13" name="TextBox 12"/>
          <p:cNvSpPr txBox="1"/>
          <p:nvPr/>
        </p:nvSpPr>
        <p:spPr>
          <a:xfrm>
            <a:off x="2685884" y="1181593"/>
            <a:ext cx="12922585" cy="1369854"/>
          </a:xfrm>
          <a:prstGeom prst="rect">
            <a:avLst/>
          </a:prstGeom>
          <a:noFill/>
        </p:spPr>
        <p:txBody>
          <a:bodyPr wrap="square" lIns="137407" tIns="68703" rIns="137407" bIns="68703" rtlCol="0">
            <a:spAutoFit/>
          </a:bodyPr>
          <a:lstStyle/>
          <a:p>
            <a:r>
              <a:rPr lang="en-US" sz="8000" dirty="0">
                <a:solidFill>
                  <a:srgbClr val="000000"/>
                </a:solidFill>
                <a:latin typeface="Raleway" pitchFamily="34" charset="0"/>
                <a:ea typeface="Droid Sans" pitchFamily="34" charset="0"/>
                <a:cs typeface="Droid Sans" pitchFamily="34" charset="0"/>
              </a:rPr>
              <a:t>ROLE OF CHURCH </a:t>
            </a:r>
            <a:r>
              <a:rPr lang="en-US" sz="80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STAFF</a:t>
            </a:r>
            <a:endParaRPr lang="en-US" sz="720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endParaRPr>
          </a:p>
        </p:txBody>
      </p:sp>
      <p:sp>
        <p:nvSpPr>
          <p:cNvPr id="22" name="Oval 21"/>
          <p:cNvSpPr/>
          <p:nvPr/>
        </p:nvSpPr>
        <p:spPr>
          <a:xfrm>
            <a:off x="1900967" y="3272406"/>
            <a:ext cx="1247987" cy="1245068"/>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17" name="Rectangle 16"/>
          <p:cNvSpPr/>
          <p:nvPr/>
        </p:nvSpPr>
        <p:spPr>
          <a:xfrm>
            <a:off x="3356693" y="3247555"/>
            <a:ext cx="5120893" cy="1062078"/>
          </a:xfrm>
          <a:prstGeom prst="rect">
            <a:avLst/>
          </a:prstGeom>
        </p:spPr>
        <p:txBody>
          <a:bodyPr wrap="square" lIns="137407" tIns="68703" rIns="137407" bIns="68703">
            <a:spAutoFit/>
          </a:bodyPr>
          <a:lstStyle/>
          <a:p>
            <a:r>
              <a:rPr lang="en-US" sz="3000" dirty="0">
                <a:latin typeface="Open Sans" pitchFamily="34" charset="0"/>
                <a:ea typeface="Open Sans" pitchFamily="34" charset="0"/>
                <a:cs typeface="Open Sans" pitchFamily="34" charset="0"/>
              </a:rPr>
              <a:t>Are not members of the Board &amp; may not vote </a:t>
            </a:r>
          </a:p>
        </p:txBody>
      </p:sp>
      <p:sp>
        <p:nvSpPr>
          <p:cNvPr id="23" name="Oval 22"/>
          <p:cNvSpPr/>
          <p:nvPr/>
        </p:nvSpPr>
        <p:spPr>
          <a:xfrm>
            <a:off x="2705028" y="3401843"/>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4" name="Oval 23"/>
          <p:cNvSpPr/>
          <p:nvPr/>
        </p:nvSpPr>
        <p:spPr>
          <a:xfrm>
            <a:off x="1900967" y="5327374"/>
            <a:ext cx="1247987" cy="1245068"/>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25" name="Rectangle 24"/>
          <p:cNvSpPr/>
          <p:nvPr/>
        </p:nvSpPr>
        <p:spPr>
          <a:xfrm>
            <a:off x="3266855" y="5039324"/>
            <a:ext cx="5536373" cy="1985407"/>
          </a:xfrm>
          <a:prstGeom prst="rect">
            <a:avLst/>
          </a:prstGeom>
        </p:spPr>
        <p:txBody>
          <a:bodyPr wrap="square" lIns="137407" tIns="68703" rIns="137407" bIns="68703">
            <a:spAutoFit/>
          </a:bodyPr>
          <a:lstStyle/>
          <a:p>
            <a:r>
              <a:rPr lang="en-US" sz="3000" dirty="0">
                <a:latin typeface="Open Sans" pitchFamily="34" charset="0"/>
                <a:ea typeface="Open Sans" pitchFamily="34" charset="0"/>
                <a:cs typeface="Open Sans" pitchFamily="34" charset="0"/>
              </a:rPr>
              <a:t>May attend Board meetings at the discretion of the Board (in consultation with the Lead Pastor)</a:t>
            </a:r>
          </a:p>
        </p:txBody>
      </p:sp>
      <p:sp>
        <p:nvSpPr>
          <p:cNvPr id="29" name="Oval 28"/>
          <p:cNvSpPr/>
          <p:nvPr/>
        </p:nvSpPr>
        <p:spPr>
          <a:xfrm>
            <a:off x="2705028" y="5456811"/>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0" name="Oval 29"/>
          <p:cNvSpPr/>
          <p:nvPr/>
        </p:nvSpPr>
        <p:spPr>
          <a:xfrm>
            <a:off x="1900967" y="7543971"/>
            <a:ext cx="1247987" cy="1245068"/>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3" name="Oval 32"/>
          <p:cNvSpPr/>
          <p:nvPr/>
        </p:nvSpPr>
        <p:spPr>
          <a:xfrm>
            <a:off x="2705028" y="7673409"/>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1" name="Rectangle 30"/>
          <p:cNvSpPr/>
          <p:nvPr/>
        </p:nvSpPr>
        <p:spPr>
          <a:xfrm>
            <a:off x="3279823" y="7635466"/>
            <a:ext cx="5054539" cy="1062078"/>
          </a:xfrm>
          <a:prstGeom prst="rect">
            <a:avLst/>
          </a:prstGeom>
        </p:spPr>
        <p:txBody>
          <a:bodyPr wrap="square" lIns="137407" tIns="68703" rIns="137407" bIns="68703">
            <a:spAutoFit/>
          </a:bodyPr>
          <a:lstStyle/>
          <a:p>
            <a:r>
              <a:rPr lang="en-US" sz="3000" dirty="0">
                <a:latin typeface="Open Sans" pitchFamily="34" charset="0"/>
                <a:ea typeface="Open Sans" pitchFamily="34" charset="0"/>
                <a:cs typeface="Open Sans" pitchFamily="34" charset="0"/>
              </a:rPr>
              <a:t>Accountable to the Lead Pastor or their designate</a:t>
            </a:r>
          </a:p>
        </p:txBody>
      </p:sp>
      <p:sp>
        <p:nvSpPr>
          <p:cNvPr id="35" name="Rectangle 34"/>
          <p:cNvSpPr/>
          <p:nvPr/>
        </p:nvSpPr>
        <p:spPr>
          <a:xfrm>
            <a:off x="10387257" y="3560565"/>
            <a:ext cx="6574303" cy="1985407"/>
          </a:xfrm>
          <a:prstGeom prst="rect">
            <a:avLst/>
          </a:prstGeom>
        </p:spPr>
        <p:txBody>
          <a:bodyPr wrap="square" lIns="137407" tIns="68703" rIns="137407" bIns="68703">
            <a:spAutoFit/>
          </a:bodyPr>
          <a:lstStyle/>
          <a:p>
            <a:r>
              <a:rPr lang="en-US" sz="3000" dirty="0">
                <a:latin typeface="Open Sans" pitchFamily="34" charset="0"/>
                <a:ea typeface="Open Sans" pitchFamily="34" charset="0"/>
                <a:cs typeface="Open Sans" pitchFamily="34" charset="0"/>
              </a:rPr>
              <a:t>Take direction from the Board only through the Lead Pastor or designate, &amp; are not directed by an individual elder </a:t>
            </a:r>
          </a:p>
        </p:txBody>
      </p:sp>
      <p:grpSp>
        <p:nvGrpSpPr>
          <p:cNvPr id="2" name="Group 1">
            <a:extLst>
              <a:ext uri="{FF2B5EF4-FFF2-40B4-BE49-F238E27FC236}">
                <a16:creationId xmlns:a16="http://schemas.microsoft.com/office/drawing/2014/main" id="{3FC18402-9037-A47C-C7F1-DC1192281C57}"/>
              </a:ext>
            </a:extLst>
          </p:cNvPr>
          <p:cNvGrpSpPr/>
          <p:nvPr/>
        </p:nvGrpSpPr>
        <p:grpSpPr>
          <a:xfrm>
            <a:off x="9083119" y="3894940"/>
            <a:ext cx="1247987" cy="1245068"/>
            <a:chOff x="9114222" y="3312254"/>
            <a:chExt cx="1247987" cy="1245068"/>
          </a:xfrm>
        </p:grpSpPr>
        <p:sp>
          <p:nvSpPr>
            <p:cNvPr id="34" name="Oval 33"/>
            <p:cNvSpPr/>
            <p:nvPr/>
          </p:nvSpPr>
          <p:spPr>
            <a:xfrm>
              <a:off x="9114222" y="3312254"/>
              <a:ext cx="1247987" cy="1245068"/>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37" name="Oval 36"/>
            <p:cNvSpPr/>
            <p:nvPr/>
          </p:nvSpPr>
          <p:spPr>
            <a:xfrm>
              <a:off x="9913688" y="3363556"/>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sp>
        <p:nvSpPr>
          <p:cNvPr id="27" name="Rectangle 26"/>
          <p:cNvSpPr/>
          <p:nvPr/>
        </p:nvSpPr>
        <p:spPr>
          <a:xfrm>
            <a:off x="10387257" y="6181098"/>
            <a:ext cx="6006126" cy="1985407"/>
          </a:xfrm>
          <a:prstGeom prst="rect">
            <a:avLst/>
          </a:prstGeom>
        </p:spPr>
        <p:txBody>
          <a:bodyPr wrap="square" lIns="137407" tIns="68703" rIns="137407" bIns="68703">
            <a:spAutoFit/>
          </a:bodyPr>
          <a:lstStyle/>
          <a:p>
            <a:r>
              <a:rPr lang="en-US" sz="3000" dirty="0">
                <a:latin typeface="Open Sans" pitchFamily="34" charset="0"/>
                <a:ea typeface="Open Sans" pitchFamily="34" charset="0"/>
                <a:cs typeface="Open Sans" pitchFamily="34" charset="0"/>
              </a:rPr>
              <a:t>Communicate with Board through the Lead Pastor unless another reporting mechanism is approved</a:t>
            </a:r>
          </a:p>
        </p:txBody>
      </p:sp>
      <p:grpSp>
        <p:nvGrpSpPr>
          <p:cNvPr id="3" name="Group 2">
            <a:extLst>
              <a:ext uri="{FF2B5EF4-FFF2-40B4-BE49-F238E27FC236}">
                <a16:creationId xmlns:a16="http://schemas.microsoft.com/office/drawing/2014/main" id="{FFB8E734-33C5-991C-F4A8-B03A2CB73465}"/>
              </a:ext>
            </a:extLst>
          </p:cNvPr>
          <p:cNvGrpSpPr/>
          <p:nvPr/>
        </p:nvGrpSpPr>
        <p:grpSpPr>
          <a:xfrm>
            <a:off x="9083119" y="6610036"/>
            <a:ext cx="1247987" cy="1245068"/>
            <a:chOff x="9114223" y="5367220"/>
            <a:chExt cx="1247987" cy="1245068"/>
          </a:xfrm>
        </p:grpSpPr>
        <p:sp>
          <p:nvSpPr>
            <p:cNvPr id="26" name="Oval 25"/>
            <p:cNvSpPr/>
            <p:nvPr/>
          </p:nvSpPr>
          <p:spPr>
            <a:xfrm>
              <a:off x="9114223" y="5367220"/>
              <a:ext cx="1247987" cy="1245068"/>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sp>
          <p:nvSpPr>
            <p:cNvPr id="40" name="Oval 39"/>
            <p:cNvSpPr/>
            <p:nvPr/>
          </p:nvSpPr>
          <p:spPr>
            <a:xfrm>
              <a:off x="9913689" y="5418524"/>
              <a:ext cx="364243" cy="363391"/>
            </a:xfrm>
            <a:prstGeom prst="ellipse">
              <a:avLst/>
            </a:prstGeom>
            <a:solidFill>
              <a:srgbClr val="E9EAE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p>
          </p:txBody>
        </p:sp>
      </p:grpSp>
    </p:spTree>
    <p:extLst>
      <p:ext uri="{BB962C8B-B14F-4D97-AF65-F5344CB8AC3E}">
        <p14:creationId xmlns:p14="http://schemas.microsoft.com/office/powerpoint/2010/main" val="2214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3" grpId="0"/>
      <p:bldP spid="22" grpId="0" animBg="1"/>
      <p:bldP spid="17" grpId="0"/>
      <p:bldP spid="23" grpId="0" animBg="1"/>
      <p:bldP spid="24" grpId="0" animBg="1"/>
      <p:bldP spid="25" grpId="0"/>
      <p:bldP spid="29" grpId="0" animBg="1"/>
      <p:bldP spid="30" grpId="0" animBg="1"/>
      <p:bldP spid="33" grpId="0" animBg="1"/>
      <p:bldP spid="31" grpId="0"/>
      <p:bldP spid="35" grpId="0"/>
      <p:bldP spid="2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9218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520336" y="3534214"/>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2316987" y="3447124"/>
            <a:ext cx="8374459" cy="112363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Develop ENDS – the vision, mission, values, objectives, and goals of the church</a:t>
            </a:r>
            <a:endParaRPr kumimoji="0" lang="en-US" sz="3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23" name="Oval 22"/>
          <p:cNvSpPr/>
          <p:nvPr/>
        </p:nvSpPr>
        <p:spPr>
          <a:xfrm>
            <a:off x="1520334" y="5203126"/>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2316986" y="6726200"/>
            <a:ext cx="7104401" cy="1616075"/>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Regularly evaluates through the Lead Pastor whether ENDS are being achieved</a:t>
            </a:r>
          </a:p>
        </p:txBody>
      </p:sp>
      <p:sp>
        <p:nvSpPr>
          <p:cNvPr id="26" name="Oval 25"/>
          <p:cNvSpPr/>
          <p:nvPr/>
        </p:nvSpPr>
        <p:spPr>
          <a:xfrm>
            <a:off x="1520334" y="6872037"/>
            <a:ext cx="663754" cy="662201"/>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184089" y="5179195"/>
            <a:ext cx="6322897" cy="1077218"/>
          </a:xfrm>
          <a:prstGeom prst="rect">
            <a:avLst/>
          </a:prstGeom>
        </p:spPr>
        <p:txBody>
          <a:bodyPr wrap="square">
            <a:spAutoFit/>
          </a:bodyPr>
          <a:lstStyle/>
          <a:p>
            <a:pPr marL="177797" marR="0" lvl="0" indent="0" algn="l" defTabSz="13737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Ensure agreed upon ENDS are achieved</a:t>
            </a:r>
            <a:endParaRPr kumimoji="0" lang="en-US" sz="3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6" name="TextBox 5"/>
          <p:cNvSpPr txBox="1"/>
          <p:nvPr/>
        </p:nvSpPr>
        <p:spPr>
          <a:xfrm>
            <a:off x="1683106" y="2572604"/>
            <a:ext cx="3070746" cy="707886"/>
          </a:xfrm>
          <a:prstGeom prst="rect">
            <a:avLst/>
          </a:prstGeom>
          <a:no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Oswald" panose="020B0604020202020204" charset="0"/>
                <a:ea typeface="+mn-ea"/>
                <a:cs typeface="+mn-cs"/>
              </a:rPr>
              <a:t>DIRECT:</a:t>
            </a: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15247" y="3170033"/>
            <a:ext cx="4930112" cy="353479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D162F45D-A849-C9CE-17FC-8CE2049C45BD}"/>
              </a:ext>
            </a:extLst>
          </p:cNvPr>
          <p:cNvGrpSpPr/>
          <p:nvPr/>
        </p:nvGrpSpPr>
        <p:grpSpPr>
          <a:xfrm>
            <a:off x="3006398" y="607774"/>
            <a:ext cx="12321465" cy="1492965"/>
            <a:chOff x="1664991" y="869119"/>
            <a:chExt cx="12321465" cy="1492965"/>
          </a:xfrm>
        </p:grpSpPr>
        <p:sp>
          <p:nvSpPr>
            <p:cNvPr id="19" name="Parallelogram 18">
              <a:extLst>
                <a:ext uri="{FF2B5EF4-FFF2-40B4-BE49-F238E27FC236}">
                  <a16:creationId xmlns:a16="http://schemas.microsoft.com/office/drawing/2014/main" id="{2836FE0C-0CCD-1430-BF10-6AF177F3D482}"/>
                </a:ext>
              </a:extLst>
            </p:cNvPr>
            <p:cNvSpPr/>
            <p:nvPr/>
          </p:nvSpPr>
          <p:spPr>
            <a:xfrm>
              <a:off x="8292622" y="869119"/>
              <a:ext cx="3927226" cy="1462545"/>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177C93C-844E-17E5-B332-743B27D5C837}"/>
                </a:ext>
              </a:extLst>
            </p:cNvPr>
            <p:cNvSpPr txBox="1"/>
            <p:nvPr/>
          </p:nvSpPr>
          <p:spPr>
            <a:xfrm>
              <a:off x="1664991" y="869119"/>
              <a:ext cx="12321465" cy="1492965"/>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GOVERNING </a:t>
              </a: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itchFamily="34" charset="0"/>
                  <a:ea typeface="Droid Sans" pitchFamily="34" charset="0"/>
                  <a:cs typeface="Droid Sans" pitchFamily="34" charset="0"/>
                </a:rPr>
                <a:t>ROLE</a:t>
              </a:r>
              <a:endPar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endParaRPr>
            </a:p>
          </p:txBody>
        </p:sp>
      </p:grpSp>
      <p:sp>
        <p:nvSpPr>
          <p:cNvPr id="25" name="Rectangle 24">
            <a:extLst>
              <a:ext uri="{FF2B5EF4-FFF2-40B4-BE49-F238E27FC236}">
                <a16:creationId xmlns:a16="http://schemas.microsoft.com/office/drawing/2014/main" id="{0C0C035B-7B72-376C-65A2-BB1966E66F55}"/>
              </a:ext>
            </a:extLst>
          </p:cNvPr>
          <p:cNvSpPr/>
          <p:nvPr/>
        </p:nvSpPr>
        <p:spPr>
          <a:xfrm>
            <a:off x="11597642" y="7774124"/>
            <a:ext cx="5471750" cy="2677656"/>
          </a:xfrm>
          <a:prstGeom prst="rect">
            <a:avLst/>
          </a:prstGeom>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endParaRPr kumimoji="0" lang="en-CA" sz="8400" b="0" i="0" u="none" strike="noStrike" kern="1200" cap="none" spc="0" normalizeH="0" baseline="0" noProof="0" dirty="0">
              <a:ln>
                <a:noFill/>
              </a:ln>
              <a:solidFill>
                <a:srgbClr val="1D5C87"/>
              </a:solidFill>
              <a:effectLst/>
              <a:uLnTx/>
              <a:uFillTx/>
              <a:latin typeface="Calibri"/>
              <a:ea typeface="+mn-ea"/>
              <a:cs typeface="+mn-cs"/>
            </a:endParaRPr>
          </a:p>
        </p:txBody>
      </p:sp>
    </p:spTree>
    <p:extLst>
      <p:ext uri="{BB962C8B-B14F-4D97-AF65-F5344CB8AC3E}">
        <p14:creationId xmlns:p14="http://schemas.microsoft.com/office/powerpoint/2010/main" val="13142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4" grpId="0"/>
      <p:bldP spid="26" grpId="0" animBg="1"/>
      <p:bldP spid="5" grpId="0"/>
      <p:bldP spid="6" grpId="0"/>
      <p:bldP spid="2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174674" y="4225429"/>
            <a:ext cx="358560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EFFECTIVE GOVERNANCE</a:t>
            </a:r>
          </a:p>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BY CHURCH SIZE</a:t>
            </a:r>
          </a:p>
        </p:txBody>
      </p:sp>
      <p:sp>
        <p:nvSpPr>
          <p:cNvPr id="14" name="TextBox 13"/>
          <p:cNvSpPr txBox="1"/>
          <p:nvPr/>
        </p:nvSpPr>
        <p:spPr>
          <a:xfrm>
            <a:off x="6221390" y="2613501"/>
            <a:ext cx="5851571" cy="5063173"/>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SIX FOCUS AREAS </a:t>
            </a:r>
          </a:p>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FOR BOARDS</a:t>
            </a:r>
          </a:p>
        </p:txBody>
      </p:sp>
      <p:sp>
        <p:nvSpPr>
          <p:cNvPr id="22" name="TextBox 21"/>
          <p:cNvSpPr txBox="1"/>
          <p:nvPr/>
        </p:nvSpPr>
        <p:spPr>
          <a:xfrm>
            <a:off x="3174674" y="7077727"/>
            <a:ext cx="3107630"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ENDS OVER MEANS</a:t>
            </a:r>
          </a:p>
        </p:txBody>
      </p:sp>
      <p:sp>
        <p:nvSpPr>
          <p:cNvPr id="35" name="TextBox 34"/>
          <p:cNvSpPr txBox="1"/>
          <p:nvPr/>
        </p:nvSpPr>
        <p:spPr>
          <a:xfrm>
            <a:off x="3103795" y="1770162"/>
            <a:ext cx="3585196" cy="1062078"/>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RESPONSIBILITY &amp; ACCOUNTABILITY</a:t>
            </a:r>
          </a:p>
        </p:txBody>
      </p:sp>
      <p:sp>
        <p:nvSpPr>
          <p:cNvPr id="39" name="TextBox 38"/>
          <p:cNvSpPr txBox="1"/>
          <p:nvPr/>
        </p:nvSpPr>
        <p:spPr>
          <a:xfrm>
            <a:off x="13732158" y="7402430"/>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TOOLS</a:t>
            </a:r>
          </a:p>
        </p:txBody>
      </p:sp>
      <p:sp>
        <p:nvSpPr>
          <p:cNvPr id="42" name="TextBox 41"/>
          <p:cNvSpPr txBox="1"/>
          <p:nvPr/>
        </p:nvSpPr>
        <p:spPr>
          <a:xfrm>
            <a:off x="13612237" y="4735587"/>
            <a:ext cx="3107630" cy="60041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ROLES</a:t>
            </a:r>
          </a:p>
        </p:txBody>
      </p:sp>
      <p:sp>
        <p:nvSpPr>
          <p:cNvPr id="47" name="TextBox 46"/>
          <p:cNvSpPr txBox="1"/>
          <p:nvPr/>
        </p:nvSpPr>
        <p:spPr>
          <a:xfrm>
            <a:off x="13612237" y="1608342"/>
            <a:ext cx="3107630" cy="1523742"/>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ALLIANCE GOVERNANCE DISTINCTIVES</a:t>
            </a:r>
          </a:p>
        </p:txBody>
      </p:sp>
      <p:sp>
        <p:nvSpPr>
          <p:cNvPr id="48" name="TextBox 47"/>
          <p:cNvSpPr txBox="1"/>
          <p:nvPr/>
        </p:nvSpPr>
        <p:spPr>
          <a:xfrm>
            <a:off x="7261642" y="7400060"/>
            <a:ext cx="4059977" cy="1385243"/>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49" name="TextBox 48"/>
          <p:cNvSpPr txBox="1"/>
          <p:nvPr/>
        </p:nvSpPr>
        <p:spPr>
          <a:xfrm>
            <a:off x="7261642" y="1504693"/>
            <a:ext cx="4059977" cy="1385422"/>
          </a:xfrm>
          <a:prstGeom prst="rect">
            <a:avLst/>
          </a:prstGeom>
          <a:noFill/>
          <a:ln>
            <a:noFill/>
          </a:ln>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p>
        </p:txBody>
      </p:sp>
      <p:sp>
        <p:nvSpPr>
          <p:cNvPr id="6" name="Block Arc 5"/>
          <p:cNvSpPr/>
          <p:nvPr/>
        </p:nvSpPr>
        <p:spPr>
          <a:xfrm rot="16200000">
            <a:off x="1578536" y="6568942"/>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Block Arc 49"/>
          <p:cNvSpPr/>
          <p:nvPr/>
        </p:nvSpPr>
        <p:spPr>
          <a:xfrm rot="16200000">
            <a:off x="1578536" y="3978414"/>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Block Arc 50"/>
          <p:cNvSpPr/>
          <p:nvPr/>
        </p:nvSpPr>
        <p:spPr>
          <a:xfrm rot="16200000">
            <a:off x="1578537" y="1322425"/>
            <a:ext cx="2090676" cy="2095578"/>
          </a:xfrm>
          <a:prstGeom prst="blockArc">
            <a:avLst>
              <a:gd name="adj1" fmla="val 9806500"/>
              <a:gd name="adj2" fmla="val 1129079"/>
              <a:gd name="adj3" fmla="val 16441"/>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Block Arc 51"/>
          <p:cNvSpPr/>
          <p:nvPr/>
        </p:nvSpPr>
        <p:spPr>
          <a:xfrm rot="16200000">
            <a:off x="12024398" y="1322423"/>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Block Arc 53"/>
          <p:cNvSpPr/>
          <p:nvPr/>
        </p:nvSpPr>
        <p:spPr>
          <a:xfrm rot="16200000">
            <a:off x="12024400" y="395629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Block Arc 55"/>
          <p:cNvSpPr/>
          <p:nvPr/>
        </p:nvSpPr>
        <p:spPr>
          <a:xfrm rot="16200000">
            <a:off x="12024400" y="6560978"/>
            <a:ext cx="2090676" cy="2095578"/>
          </a:xfrm>
          <a:prstGeom prst="blockArc">
            <a:avLst>
              <a:gd name="adj1" fmla="val 9806500"/>
              <a:gd name="adj2" fmla="val 1129079"/>
              <a:gd name="adj3" fmla="val 16441"/>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153" y="1941882"/>
            <a:ext cx="812548" cy="856661"/>
          </a:xfrm>
          <a:prstGeom prst="rect">
            <a:avLst/>
          </a:prstGeom>
        </p:spPr>
      </p:pic>
      <p:pic>
        <p:nvPicPr>
          <p:cNvPr id="1026" name="Picture 2" descr="G:\Elder Training\Icons\Governance\telesco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551" y="7232548"/>
            <a:ext cx="776972" cy="7524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lder Training\Icons\Governance\male2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79213" y="459677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der Training\Icons\Governance\analysi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08" y="4761196"/>
            <a:ext cx="549132" cy="5491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lder Training\Icons\Governance\man3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8452" y="1904759"/>
            <a:ext cx="792884" cy="7928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C45CAB-A6D8-BAF8-794F-4D2120A836FE}"/>
              </a:ext>
            </a:extLst>
          </p:cNvPr>
          <p:cNvPicPr>
            <a:picLocks noChangeAspect="1"/>
          </p:cNvPicPr>
          <p:nvPr/>
        </p:nvPicPr>
        <p:blipFill>
          <a:blip r:embed="rId8"/>
          <a:stretch>
            <a:fillRect/>
          </a:stretch>
        </p:blipFill>
        <p:spPr>
          <a:xfrm>
            <a:off x="11687543" y="6325447"/>
            <a:ext cx="2688569" cy="2566638"/>
          </a:xfrm>
          <a:prstGeom prst="rect">
            <a:avLst/>
          </a:prstGeom>
          <a:effectLst>
            <a:innerShdw blurRad="1270000">
              <a:prstClr val="black">
                <a:alpha val="99000"/>
              </a:prstClr>
            </a:innerShdw>
          </a:effectLst>
        </p:spPr>
      </p:pic>
    </p:spTree>
    <p:extLst>
      <p:ext uri="{BB962C8B-B14F-4D97-AF65-F5344CB8AC3E}">
        <p14:creationId xmlns:p14="http://schemas.microsoft.com/office/powerpoint/2010/main" val="25881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75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75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anim calcmode="lin" valueType="num">
                                      <p:cBhvr>
                                        <p:cTn id="19" dur="1000" fill="hold"/>
                                        <p:tgtEl>
                                          <p:spTgt spid="1029"/>
                                        </p:tgtEl>
                                        <p:attrNameLst>
                                          <p:attrName>ppt_x</p:attrName>
                                        </p:attrNameLst>
                                      </p:cBhvr>
                                      <p:tavLst>
                                        <p:tav tm="0">
                                          <p:val>
                                            <p:strVal val="#ppt_x"/>
                                          </p:val>
                                        </p:tav>
                                        <p:tav tm="100000">
                                          <p:val>
                                            <p:strVal val="#ppt_x"/>
                                          </p:val>
                                        </p:tav>
                                      </p:tavLst>
                                    </p:anim>
                                    <p:anim calcmode="lin" valueType="num">
                                      <p:cBhvr>
                                        <p:cTn id="20" dur="1000" fill="hold"/>
                                        <p:tgtEl>
                                          <p:spTgt spid="10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1000"/>
                                        <p:tgtEl>
                                          <p:spTgt spid="1028"/>
                                        </p:tgtEl>
                                      </p:cBhvr>
                                    </p:animEffect>
                                    <p:anim calcmode="lin" valueType="num">
                                      <p:cBhvr>
                                        <p:cTn id="46" dur="1000" fill="hold"/>
                                        <p:tgtEl>
                                          <p:spTgt spid="1028"/>
                                        </p:tgtEl>
                                        <p:attrNameLst>
                                          <p:attrName>ppt_x</p:attrName>
                                        </p:attrNameLst>
                                      </p:cBhvr>
                                      <p:tavLst>
                                        <p:tav tm="0">
                                          <p:val>
                                            <p:strVal val="#ppt_x"/>
                                          </p:val>
                                        </p:tav>
                                        <p:tav tm="100000">
                                          <p:val>
                                            <p:strVal val="#ppt_x"/>
                                          </p:val>
                                        </p:tav>
                                      </p:tavLst>
                                    </p:anim>
                                    <p:anim calcmode="lin" valueType="num">
                                      <p:cBhvr>
                                        <p:cTn id="4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anim calcmode="lin" valueType="num">
                                      <p:cBhvr>
                                        <p:cTn id="80" dur="1000" fill="hold"/>
                                        <p:tgtEl>
                                          <p:spTgt spid="52"/>
                                        </p:tgtEl>
                                        <p:attrNameLst>
                                          <p:attrName>ppt_x</p:attrName>
                                        </p:attrNameLst>
                                      </p:cBhvr>
                                      <p:tavLst>
                                        <p:tav tm="0">
                                          <p:val>
                                            <p:strVal val="#ppt_x"/>
                                          </p:val>
                                        </p:tav>
                                        <p:tav tm="100000">
                                          <p:val>
                                            <p:strVal val="#ppt_x"/>
                                          </p:val>
                                        </p:tav>
                                      </p:tavLst>
                                    </p:anim>
                                    <p:anim calcmode="lin" valueType="num">
                                      <p:cBhvr>
                                        <p:cTn id="8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27"/>
                                        </p:tgtEl>
                                        <p:attrNameLst>
                                          <p:attrName>style.visibility</p:attrName>
                                        </p:attrNameLst>
                                      </p:cBhvr>
                                      <p:to>
                                        <p:strVal val="visible"/>
                                      </p:to>
                                    </p:set>
                                    <p:animEffect transition="in" filter="fade">
                                      <p:cBhvr>
                                        <p:cTn id="91" dur="1000"/>
                                        <p:tgtEl>
                                          <p:spTgt spid="1027"/>
                                        </p:tgtEl>
                                      </p:cBhvr>
                                    </p:animEffect>
                                    <p:anim calcmode="lin" valueType="num">
                                      <p:cBhvr>
                                        <p:cTn id="92" dur="1000" fill="hold"/>
                                        <p:tgtEl>
                                          <p:spTgt spid="1027"/>
                                        </p:tgtEl>
                                        <p:attrNameLst>
                                          <p:attrName>ppt_x</p:attrName>
                                        </p:attrNameLst>
                                      </p:cBhvr>
                                      <p:tavLst>
                                        <p:tav tm="0">
                                          <p:val>
                                            <p:strVal val="#ppt_x"/>
                                          </p:val>
                                        </p:tav>
                                        <p:tav tm="100000">
                                          <p:val>
                                            <p:strVal val="#ppt_x"/>
                                          </p:val>
                                        </p:tav>
                                      </p:tavLst>
                                    </p:anim>
                                    <p:anim calcmode="lin" valueType="num">
                                      <p:cBhvr>
                                        <p:cTn id="93" dur="1000" fill="hold"/>
                                        <p:tgtEl>
                                          <p:spTgt spid="10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000"/>
                                        <p:tgtEl>
                                          <p:spTgt spid="56"/>
                                        </p:tgtEl>
                                      </p:cBhvr>
                                    </p:animEffect>
                                    <p:anim calcmode="lin" valueType="num">
                                      <p:cBhvr>
                                        <p:cTn id="107" dur="1000" fill="hold"/>
                                        <p:tgtEl>
                                          <p:spTgt spid="56"/>
                                        </p:tgtEl>
                                        <p:attrNameLst>
                                          <p:attrName>ppt_x</p:attrName>
                                        </p:attrNameLst>
                                      </p:cBhvr>
                                      <p:tavLst>
                                        <p:tav tm="0">
                                          <p:val>
                                            <p:strVal val="#ppt_x"/>
                                          </p:val>
                                        </p:tav>
                                        <p:tav tm="100000">
                                          <p:val>
                                            <p:strVal val="#ppt_x"/>
                                          </p:val>
                                        </p:tav>
                                      </p:tavLst>
                                    </p:anim>
                                    <p:anim calcmode="lin" valueType="num">
                                      <p:cBhvr>
                                        <p:cTn id="10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2" grpId="0"/>
      <p:bldP spid="35" grpId="0"/>
      <p:bldP spid="39" grpId="0"/>
      <p:bldP spid="42" grpId="0"/>
      <p:bldP spid="47" grpId="0"/>
      <p:bldP spid="48" grpId="0" animBg="1"/>
      <p:bldP spid="49" grpId="0"/>
      <p:bldP spid="6" grpId="0" animBg="1"/>
      <p:bldP spid="50" grpId="0" animBg="1"/>
      <p:bldP spid="51" grpId="0" animBg="1"/>
      <p:bldP spid="52" grpId="0" animBg="1"/>
      <p:bldP spid="54" grpId="0" animBg="1"/>
      <p:bldP spid="5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128133" y="823787"/>
            <a:ext cx="6038084" cy="3832067"/>
          </a:xfrm>
          <a:prstGeom prst="rect">
            <a:avLst/>
          </a:prstGeom>
          <a:noFill/>
        </p:spPr>
        <p:txBody>
          <a:bodyPr wrap="square" lIns="137407" tIns="68703" rIns="137407" bIns="68703" rtlCol="0">
            <a:spAutoFit/>
          </a:bodyPr>
          <a:lstStyle/>
          <a:p>
            <a:pPr algn="ctr" defTabSz="1373883"/>
            <a:r>
              <a:rPr lang="en-US" sz="8000" b="1" dirty="0">
                <a:solidFill>
                  <a:srgbClr val="88BDE7"/>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SEVEN</a:t>
            </a:r>
          </a:p>
          <a:p>
            <a:pPr algn="ctr" defTabSz="1373883"/>
            <a:r>
              <a:rPr lang="en-US" sz="8000" dirty="0">
                <a:solidFill>
                  <a:srgbClr val="000000"/>
                </a:solidFill>
                <a:latin typeface="Raleway" pitchFamily="34" charset="0"/>
                <a:ea typeface="Droid Sans" pitchFamily="34" charset="0"/>
                <a:cs typeface="Droid Sans" pitchFamily="34" charset="0"/>
              </a:rPr>
              <a:t>POWERFUL TOOLS</a:t>
            </a:r>
          </a:p>
        </p:txBody>
      </p:sp>
      <p:grpSp>
        <p:nvGrpSpPr>
          <p:cNvPr id="2" name="Group 1">
            <a:extLst>
              <a:ext uri="{FF2B5EF4-FFF2-40B4-BE49-F238E27FC236}">
                <a16:creationId xmlns:a16="http://schemas.microsoft.com/office/drawing/2014/main" id="{7FBD9C78-F155-4F2D-B40E-939D050B8193}"/>
              </a:ext>
            </a:extLst>
          </p:cNvPr>
          <p:cNvGrpSpPr/>
          <p:nvPr/>
        </p:nvGrpSpPr>
        <p:grpSpPr>
          <a:xfrm>
            <a:off x="1149309" y="4055095"/>
            <a:ext cx="2808000" cy="2808000"/>
            <a:chOff x="908234" y="1001243"/>
            <a:chExt cx="2808000" cy="2808000"/>
          </a:xfrm>
        </p:grpSpPr>
        <p:sp>
          <p:nvSpPr>
            <p:cNvPr id="38" name="Oval 37"/>
            <p:cNvSpPr/>
            <p:nvPr/>
          </p:nvSpPr>
          <p:spPr>
            <a:xfrm>
              <a:off x="908234" y="1001243"/>
              <a:ext cx="2808000" cy="2808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42" name="Rectangle 41"/>
            <p:cNvSpPr/>
            <p:nvPr/>
          </p:nvSpPr>
          <p:spPr>
            <a:xfrm>
              <a:off x="1150386" y="2514866"/>
              <a:ext cx="2326218"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CONSENT</a:t>
              </a:r>
            </a:p>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AGENDA</a:t>
              </a:r>
            </a:p>
          </p:txBody>
        </p:sp>
        <p:pic>
          <p:nvPicPr>
            <p:cNvPr id="9" name="Picture 8">
              <a:extLst>
                <a:ext uri="{FF2B5EF4-FFF2-40B4-BE49-F238E27FC236}">
                  <a16:creationId xmlns:a16="http://schemas.microsoft.com/office/drawing/2014/main" id="{199ABF69-DFA8-4A00-9C5F-D6ED39411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59" y="1217297"/>
              <a:ext cx="1398600" cy="1398600"/>
            </a:xfrm>
            <a:prstGeom prst="rect">
              <a:avLst/>
            </a:prstGeom>
            <a:effectLst>
              <a:innerShdw blurRad="1270000" dist="2540000" dir="21540000">
                <a:schemeClr val="bg1"/>
              </a:innerShdw>
            </a:effectLst>
          </p:spPr>
        </p:pic>
      </p:grpSp>
      <p:grpSp>
        <p:nvGrpSpPr>
          <p:cNvPr id="4" name="Group 3">
            <a:extLst>
              <a:ext uri="{FF2B5EF4-FFF2-40B4-BE49-F238E27FC236}">
                <a16:creationId xmlns:a16="http://schemas.microsoft.com/office/drawing/2014/main" id="{4AEB8D68-B640-48C6-97A2-2AC83EC45C75}"/>
              </a:ext>
            </a:extLst>
          </p:cNvPr>
          <p:cNvGrpSpPr/>
          <p:nvPr/>
        </p:nvGrpSpPr>
        <p:grpSpPr>
          <a:xfrm>
            <a:off x="4002536" y="6134861"/>
            <a:ext cx="2808000" cy="2808000"/>
            <a:chOff x="2647006" y="5162841"/>
            <a:chExt cx="2808000" cy="2808000"/>
          </a:xfrm>
        </p:grpSpPr>
        <p:sp>
          <p:nvSpPr>
            <p:cNvPr id="39" name="Oval 38"/>
            <p:cNvSpPr/>
            <p:nvPr/>
          </p:nvSpPr>
          <p:spPr>
            <a:xfrm>
              <a:off x="2647006" y="5162841"/>
              <a:ext cx="2808000" cy="2808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47" name="Rectangle 46"/>
            <p:cNvSpPr/>
            <p:nvPr/>
          </p:nvSpPr>
          <p:spPr>
            <a:xfrm>
              <a:off x="3079916" y="6723858"/>
              <a:ext cx="1942179"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DECISION</a:t>
              </a:r>
            </a:p>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PROFILE</a:t>
              </a:r>
            </a:p>
          </p:txBody>
        </p:sp>
        <p:pic>
          <p:nvPicPr>
            <p:cNvPr id="14" name="Picture 13">
              <a:extLst>
                <a:ext uri="{FF2B5EF4-FFF2-40B4-BE49-F238E27FC236}">
                  <a16:creationId xmlns:a16="http://schemas.microsoft.com/office/drawing/2014/main" id="{7D6C3721-992A-4AF1-AA18-60933BAA0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00803" y="5289695"/>
              <a:ext cx="1445213" cy="1445213"/>
            </a:xfrm>
            <a:prstGeom prst="rect">
              <a:avLst/>
            </a:prstGeom>
            <a:effectLst>
              <a:innerShdw blurRad="1270000" dist="2540000" dir="21540000">
                <a:schemeClr val="bg1"/>
              </a:innerShdw>
            </a:effectLst>
          </p:spPr>
        </p:pic>
      </p:grpSp>
      <p:grpSp>
        <p:nvGrpSpPr>
          <p:cNvPr id="6" name="Group 5">
            <a:extLst>
              <a:ext uri="{FF2B5EF4-FFF2-40B4-BE49-F238E27FC236}">
                <a16:creationId xmlns:a16="http://schemas.microsoft.com/office/drawing/2014/main" id="{CADB6DCD-D34F-4904-86D4-393FBB3EE3A9}"/>
              </a:ext>
            </a:extLst>
          </p:cNvPr>
          <p:cNvGrpSpPr/>
          <p:nvPr/>
        </p:nvGrpSpPr>
        <p:grpSpPr>
          <a:xfrm>
            <a:off x="7669550" y="6134861"/>
            <a:ext cx="2808000" cy="2808000"/>
            <a:chOff x="7312661" y="5162841"/>
            <a:chExt cx="2808000" cy="2808000"/>
          </a:xfrm>
        </p:grpSpPr>
        <p:sp>
          <p:nvSpPr>
            <p:cNvPr id="20" name="Oval 19">
              <a:extLst>
                <a:ext uri="{FF2B5EF4-FFF2-40B4-BE49-F238E27FC236}">
                  <a16:creationId xmlns:a16="http://schemas.microsoft.com/office/drawing/2014/main" id="{A47BFFF3-98C2-4F71-A7BD-05E441A8E530}"/>
                </a:ext>
              </a:extLst>
            </p:cNvPr>
            <p:cNvSpPr/>
            <p:nvPr/>
          </p:nvSpPr>
          <p:spPr>
            <a:xfrm>
              <a:off x="7312661" y="5162841"/>
              <a:ext cx="2808000" cy="2808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21" name="Rectangle 20">
              <a:extLst>
                <a:ext uri="{FF2B5EF4-FFF2-40B4-BE49-F238E27FC236}">
                  <a16:creationId xmlns:a16="http://schemas.microsoft.com/office/drawing/2014/main" id="{3810162D-EC9B-472A-8F2D-6F3834028AA9}"/>
                </a:ext>
              </a:extLst>
            </p:cNvPr>
            <p:cNvSpPr/>
            <p:nvPr/>
          </p:nvSpPr>
          <p:spPr>
            <a:xfrm>
              <a:off x="7541258" y="6793306"/>
              <a:ext cx="2398463"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DISCUSSION PROFILE</a:t>
              </a:r>
            </a:p>
          </p:txBody>
        </p:sp>
        <p:pic>
          <p:nvPicPr>
            <p:cNvPr id="17" name="Picture 16">
              <a:extLst>
                <a:ext uri="{FF2B5EF4-FFF2-40B4-BE49-F238E27FC236}">
                  <a16:creationId xmlns:a16="http://schemas.microsoft.com/office/drawing/2014/main" id="{B87F3F78-D2F2-466D-A0A8-142B2AD6C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0124" y="5289695"/>
              <a:ext cx="1700733" cy="1700733"/>
            </a:xfrm>
            <a:prstGeom prst="rect">
              <a:avLst/>
            </a:prstGeom>
            <a:effectLst>
              <a:innerShdw blurRad="1270000" dist="2540000" dir="21540000">
                <a:schemeClr val="bg1"/>
              </a:innerShdw>
            </a:effectLst>
          </p:spPr>
        </p:pic>
      </p:grpSp>
      <p:grpSp>
        <p:nvGrpSpPr>
          <p:cNvPr id="15" name="Group 14">
            <a:extLst>
              <a:ext uri="{FF2B5EF4-FFF2-40B4-BE49-F238E27FC236}">
                <a16:creationId xmlns:a16="http://schemas.microsoft.com/office/drawing/2014/main" id="{48E59093-9800-4424-B5FA-BA2D73CE62D4}"/>
              </a:ext>
            </a:extLst>
          </p:cNvPr>
          <p:cNvGrpSpPr/>
          <p:nvPr/>
        </p:nvGrpSpPr>
        <p:grpSpPr>
          <a:xfrm>
            <a:off x="14309761" y="4055095"/>
            <a:ext cx="2808000" cy="2808000"/>
            <a:chOff x="14335453" y="802136"/>
            <a:chExt cx="2808000" cy="2808000"/>
          </a:xfrm>
        </p:grpSpPr>
        <p:sp>
          <p:nvSpPr>
            <p:cNvPr id="40" name="Oval 39"/>
            <p:cNvSpPr/>
            <p:nvPr/>
          </p:nvSpPr>
          <p:spPr>
            <a:xfrm>
              <a:off x="14335453" y="802136"/>
              <a:ext cx="2808000" cy="2808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48" name="Rectangle 47"/>
            <p:cNvSpPr/>
            <p:nvPr/>
          </p:nvSpPr>
          <p:spPr>
            <a:xfrm>
              <a:off x="14491197" y="2282004"/>
              <a:ext cx="2532604"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CHURCH DASHBOARD</a:t>
              </a:r>
            </a:p>
          </p:txBody>
        </p:sp>
        <p:pic>
          <p:nvPicPr>
            <p:cNvPr id="24" name="Picture 23">
              <a:extLst>
                <a:ext uri="{FF2B5EF4-FFF2-40B4-BE49-F238E27FC236}">
                  <a16:creationId xmlns:a16="http://schemas.microsoft.com/office/drawing/2014/main" id="{1F6091DE-453F-4A6D-880D-ED6AA036F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25719" y="986475"/>
              <a:ext cx="1427467" cy="1427467"/>
            </a:xfrm>
            <a:prstGeom prst="rect">
              <a:avLst/>
            </a:prstGeom>
            <a:effectLst>
              <a:innerShdw blurRad="1270000" dist="2540000" dir="21540000">
                <a:schemeClr val="bg1"/>
              </a:innerShdw>
            </a:effectLst>
          </p:spPr>
        </p:pic>
      </p:grpSp>
      <p:grpSp>
        <p:nvGrpSpPr>
          <p:cNvPr id="16" name="Group 15">
            <a:extLst>
              <a:ext uri="{FF2B5EF4-FFF2-40B4-BE49-F238E27FC236}">
                <a16:creationId xmlns:a16="http://schemas.microsoft.com/office/drawing/2014/main" id="{934EC160-3713-4AFA-9FCE-1C64587E4667}"/>
              </a:ext>
            </a:extLst>
          </p:cNvPr>
          <p:cNvGrpSpPr/>
          <p:nvPr/>
        </p:nvGrpSpPr>
        <p:grpSpPr>
          <a:xfrm>
            <a:off x="14309761" y="802136"/>
            <a:ext cx="2808000" cy="2808000"/>
            <a:chOff x="14335453" y="4055095"/>
            <a:chExt cx="2808000" cy="2808000"/>
          </a:xfrm>
        </p:grpSpPr>
        <p:sp>
          <p:nvSpPr>
            <p:cNvPr id="12" name="Oval 11"/>
            <p:cNvSpPr/>
            <p:nvPr/>
          </p:nvSpPr>
          <p:spPr>
            <a:xfrm>
              <a:off x="14335453" y="4055095"/>
              <a:ext cx="2808000" cy="280800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3" name="Rectangle 12"/>
            <p:cNvSpPr/>
            <p:nvPr/>
          </p:nvSpPr>
          <p:spPr>
            <a:xfrm>
              <a:off x="14380680" y="5505196"/>
              <a:ext cx="2753637"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BOARD SELF-ASSESSMENT</a:t>
              </a:r>
            </a:p>
          </p:txBody>
        </p:sp>
        <p:pic>
          <p:nvPicPr>
            <p:cNvPr id="26" name="Picture 25">
              <a:extLst>
                <a:ext uri="{FF2B5EF4-FFF2-40B4-BE49-F238E27FC236}">
                  <a16:creationId xmlns:a16="http://schemas.microsoft.com/office/drawing/2014/main" id="{656075E8-540B-4CCA-B063-9E36807D2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42974" y="4319528"/>
              <a:ext cx="1185668" cy="1185668"/>
            </a:xfrm>
            <a:prstGeom prst="rect">
              <a:avLst/>
            </a:prstGeom>
            <a:effectLst>
              <a:innerShdw blurRad="1270000" dist="2540000" dir="21060000">
                <a:schemeClr val="bg1"/>
              </a:innerShdw>
            </a:effectLst>
          </p:spPr>
        </p:pic>
      </p:grpSp>
      <p:grpSp>
        <p:nvGrpSpPr>
          <p:cNvPr id="10" name="Group 9">
            <a:extLst>
              <a:ext uri="{FF2B5EF4-FFF2-40B4-BE49-F238E27FC236}">
                <a16:creationId xmlns:a16="http://schemas.microsoft.com/office/drawing/2014/main" id="{881C31B7-871D-4547-B2CC-B801C2B233E1}"/>
              </a:ext>
            </a:extLst>
          </p:cNvPr>
          <p:cNvGrpSpPr/>
          <p:nvPr/>
        </p:nvGrpSpPr>
        <p:grpSpPr>
          <a:xfrm>
            <a:off x="1149309" y="802136"/>
            <a:ext cx="2808000" cy="2808000"/>
            <a:chOff x="73997" y="3990002"/>
            <a:chExt cx="2808000" cy="2808000"/>
          </a:xfrm>
        </p:grpSpPr>
        <p:sp>
          <p:nvSpPr>
            <p:cNvPr id="27" name="Oval 26">
              <a:extLst>
                <a:ext uri="{FF2B5EF4-FFF2-40B4-BE49-F238E27FC236}">
                  <a16:creationId xmlns:a16="http://schemas.microsoft.com/office/drawing/2014/main" id="{5DEC715D-6E4D-4161-902B-19092D5166CF}"/>
                </a:ext>
              </a:extLst>
            </p:cNvPr>
            <p:cNvSpPr/>
            <p:nvPr/>
          </p:nvSpPr>
          <p:spPr>
            <a:xfrm>
              <a:off x="73997" y="3990002"/>
              <a:ext cx="2808000" cy="280800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28" name="Rectangle 27">
              <a:extLst>
                <a:ext uri="{FF2B5EF4-FFF2-40B4-BE49-F238E27FC236}">
                  <a16:creationId xmlns:a16="http://schemas.microsoft.com/office/drawing/2014/main" id="{BA608ADE-E65D-477C-A081-573FB3279398}"/>
                </a:ext>
              </a:extLst>
            </p:cNvPr>
            <p:cNvSpPr/>
            <p:nvPr/>
          </p:nvSpPr>
          <p:spPr>
            <a:xfrm>
              <a:off x="314887" y="5520035"/>
              <a:ext cx="2326218"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MEETING</a:t>
              </a:r>
            </a:p>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AGENDA</a:t>
              </a:r>
            </a:p>
          </p:txBody>
        </p:sp>
        <p:pic>
          <p:nvPicPr>
            <p:cNvPr id="3" name="Picture 2">
              <a:extLst>
                <a:ext uri="{FF2B5EF4-FFF2-40B4-BE49-F238E27FC236}">
                  <a16:creationId xmlns:a16="http://schemas.microsoft.com/office/drawing/2014/main" id="{AE11A431-B65D-4D54-8DDD-9B8C8BD502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17" y="4302733"/>
              <a:ext cx="1143559" cy="1143559"/>
            </a:xfrm>
            <a:prstGeom prst="rect">
              <a:avLst/>
            </a:prstGeom>
            <a:effectLst>
              <a:innerShdw blurRad="1270000" dist="2540000" dir="21540000">
                <a:schemeClr val="bg1"/>
              </a:innerShdw>
            </a:effectLst>
          </p:spPr>
        </p:pic>
      </p:grpSp>
      <p:grpSp>
        <p:nvGrpSpPr>
          <p:cNvPr id="11" name="Group 10">
            <a:extLst>
              <a:ext uri="{FF2B5EF4-FFF2-40B4-BE49-F238E27FC236}">
                <a16:creationId xmlns:a16="http://schemas.microsoft.com/office/drawing/2014/main" id="{010CD7B5-CDE4-492C-A238-3F7DE83047A4}"/>
              </a:ext>
            </a:extLst>
          </p:cNvPr>
          <p:cNvGrpSpPr/>
          <p:nvPr/>
        </p:nvGrpSpPr>
        <p:grpSpPr>
          <a:xfrm>
            <a:off x="11336563" y="6125173"/>
            <a:ext cx="2808000" cy="2808000"/>
            <a:chOff x="14985056" y="3957333"/>
            <a:chExt cx="2808000" cy="2808000"/>
          </a:xfrm>
        </p:grpSpPr>
        <p:sp>
          <p:nvSpPr>
            <p:cNvPr id="31" name="Oval 30">
              <a:extLst>
                <a:ext uri="{FF2B5EF4-FFF2-40B4-BE49-F238E27FC236}">
                  <a16:creationId xmlns:a16="http://schemas.microsoft.com/office/drawing/2014/main" id="{AF7D675B-7164-4F13-AA8C-59F4D19608F2}"/>
                </a:ext>
              </a:extLst>
            </p:cNvPr>
            <p:cNvSpPr/>
            <p:nvPr/>
          </p:nvSpPr>
          <p:spPr>
            <a:xfrm>
              <a:off x="14985056" y="3957333"/>
              <a:ext cx="2808000" cy="2808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33" name="Rectangle 32">
              <a:extLst>
                <a:ext uri="{FF2B5EF4-FFF2-40B4-BE49-F238E27FC236}">
                  <a16:creationId xmlns:a16="http://schemas.microsoft.com/office/drawing/2014/main" id="{CE3CD831-E7C2-4878-B773-CA133597C7BB}"/>
                </a:ext>
              </a:extLst>
            </p:cNvPr>
            <p:cNvSpPr/>
            <p:nvPr/>
          </p:nvSpPr>
          <p:spPr>
            <a:xfrm>
              <a:off x="15227208" y="5470956"/>
              <a:ext cx="2326218" cy="1062078"/>
            </a:xfrm>
            <a:prstGeom prst="rect">
              <a:avLst/>
            </a:prstGeom>
          </p:spPr>
          <p:txBody>
            <a:bodyPr wrap="square" lIns="137407" tIns="68703" rIns="137407" bIns="68703">
              <a:spAutoFit/>
            </a:bodyPr>
            <a:lstStyle/>
            <a:p>
              <a:pPr algn="ctr" defTabSz="1373883"/>
              <a:r>
                <a:rPr lang="en-US" sz="3000" dirty="0">
                  <a:solidFill>
                    <a:prstClr val="white"/>
                  </a:solidFill>
                  <a:effectLst>
                    <a:outerShdw blurRad="38100" dist="38100" dir="2700000" algn="tl">
                      <a:srgbClr val="000000">
                        <a:alpha val="43137"/>
                      </a:srgbClr>
                    </a:outerShdw>
                  </a:effectLst>
                  <a:latin typeface="Oswald" panose="020B0604020202020204" charset="0"/>
                  <a:ea typeface="Open Sans" pitchFamily="34" charset="0"/>
                  <a:cs typeface="Open Sans" pitchFamily="34" charset="0"/>
                </a:rPr>
                <a:t>MEETING MINUTES</a:t>
              </a:r>
            </a:p>
          </p:txBody>
        </p:sp>
        <p:pic>
          <p:nvPicPr>
            <p:cNvPr id="5" name="Picture 4">
              <a:extLst>
                <a:ext uri="{FF2B5EF4-FFF2-40B4-BE49-F238E27FC236}">
                  <a16:creationId xmlns:a16="http://schemas.microsoft.com/office/drawing/2014/main" id="{D74E1CC8-5D65-4892-9A6B-750429AF57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66888" y="4185934"/>
              <a:ext cx="1199552" cy="1199552"/>
            </a:xfrm>
            <a:prstGeom prst="rect">
              <a:avLst/>
            </a:prstGeom>
            <a:effectLst>
              <a:innerShdw blurRad="1270000" dist="2540000" dir="21540000">
                <a:schemeClr val="bg1"/>
              </a:innerShdw>
            </a:effectLst>
          </p:spPr>
        </p:pic>
      </p:grpSp>
    </p:spTree>
    <p:extLst>
      <p:ext uri="{BB962C8B-B14F-4D97-AF65-F5344CB8AC3E}">
        <p14:creationId xmlns:p14="http://schemas.microsoft.com/office/powerpoint/2010/main" val="15516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3E2CA0-4667-47EA-975F-56D2B0674E83}"/>
              </a:ext>
            </a:extLst>
          </p:cNvPr>
          <p:cNvPicPr>
            <a:picLocks noChangeAspect="1"/>
          </p:cNvPicPr>
          <p:nvPr/>
        </p:nvPicPr>
        <p:blipFill>
          <a:blip r:embed="rId3"/>
          <a:stretch>
            <a:fillRect/>
          </a:stretch>
        </p:blipFill>
        <p:spPr>
          <a:xfrm>
            <a:off x="9632616" y="-1"/>
            <a:ext cx="8661733" cy="9029769"/>
          </a:xfrm>
          <a:prstGeom prst="rect">
            <a:avLst/>
          </a:prstGeom>
          <a:ln w="28575">
            <a:solidFill>
              <a:srgbClr val="2677AE"/>
            </a:solidFill>
          </a:ln>
        </p:spPr>
      </p:pic>
      <p:sp>
        <p:nvSpPr>
          <p:cNvPr id="17" name="Parallelogram 16"/>
          <p:cNvSpPr/>
          <p:nvPr/>
        </p:nvSpPr>
        <p:spPr>
          <a:xfrm>
            <a:off x="866681" y="1403197"/>
            <a:ext cx="8269705" cy="1253020"/>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1362912" y="1388133"/>
            <a:ext cx="9019746"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Meeting Agenda</a:t>
            </a:r>
          </a:p>
        </p:txBody>
      </p:sp>
      <p:sp>
        <p:nvSpPr>
          <p:cNvPr id="19" name="TextBox 18"/>
          <p:cNvSpPr txBox="1"/>
          <p:nvPr/>
        </p:nvSpPr>
        <p:spPr>
          <a:xfrm>
            <a:off x="1362912" y="3776044"/>
            <a:ext cx="7430984" cy="1616075"/>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Use a meeting agenda help participants </a:t>
            </a:r>
            <a:r>
              <a:rPr lang="en-US" sz="3200" b="1" dirty="0">
                <a:solidFill>
                  <a:prstClr val="black"/>
                </a:solidFill>
                <a:latin typeface="Raleway" panose="020B0604020202020204" charset="0"/>
                <a:ea typeface="Open Sans" pitchFamily="34" charset="0"/>
                <a:cs typeface="Open Sans" pitchFamily="34" charset="0"/>
              </a:rPr>
              <a:t>prepare</a:t>
            </a:r>
            <a:r>
              <a:rPr lang="en-US" sz="3200" dirty="0">
                <a:solidFill>
                  <a:prstClr val="black"/>
                </a:solidFill>
                <a:latin typeface="Raleway" panose="020B0604020202020204" charset="0"/>
                <a:ea typeface="Open Sans" pitchFamily="34" charset="0"/>
                <a:cs typeface="Open Sans" pitchFamily="34" charset="0"/>
              </a:rPr>
              <a:t> and to </a:t>
            </a:r>
            <a:r>
              <a:rPr lang="en-US" sz="3200" b="1" dirty="0">
                <a:solidFill>
                  <a:prstClr val="black"/>
                </a:solidFill>
                <a:latin typeface="Raleway" panose="020B0604020202020204" charset="0"/>
                <a:ea typeface="Open Sans" pitchFamily="34" charset="0"/>
                <a:cs typeface="Open Sans" pitchFamily="34" charset="0"/>
              </a:rPr>
              <a:t>direct</a:t>
            </a:r>
            <a:r>
              <a:rPr lang="en-US" sz="3200" dirty="0">
                <a:solidFill>
                  <a:prstClr val="black"/>
                </a:solidFill>
                <a:latin typeface="Raleway" panose="020B0604020202020204" charset="0"/>
                <a:ea typeface="Open Sans" pitchFamily="34" charset="0"/>
                <a:cs typeface="Open Sans" pitchFamily="34" charset="0"/>
              </a:rPr>
              <a:t> the conversations</a:t>
            </a:r>
          </a:p>
        </p:txBody>
      </p:sp>
      <p:sp>
        <p:nvSpPr>
          <p:cNvPr id="22" name="Parallelogram 21"/>
          <p:cNvSpPr/>
          <p:nvPr/>
        </p:nvSpPr>
        <p:spPr>
          <a:xfrm>
            <a:off x="1989840" y="2822102"/>
            <a:ext cx="4983650" cy="626511"/>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3" name="Rectangle 22"/>
          <p:cNvSpPr/>
          <p:nvPr/>
        </p:nvSpPr>
        <p:spPr>
          <a:xfrm>
            <a:off x="1989840" y="2649940"/>
            <a:ext cx="4983651" cy="798672"/>
          </a:xfrm>
          <a:prstGeom prst="rect">
            <a:avLst/>
          </a:prstGeom>
        </p:spPr>
        <p:txBody>
          <a:bodyPr wrap="square" lIns="137407" tIns="68703" rIns="137407" bIns="68703">
            <a:spAutoFit/>
          </a:bodyPr>
          <a:lstStyle/>
          <a:p>
            <a:pPr algn="ctr" defTabSz="1373883">
              <a:lnSpc>
                <a:spcPct val="150000"/>
              </a:lnSpc>
            </a:pPr>
            <a:r>
              <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Preparation &amp; Flow</a:t>
            </a:r>
          </a:p>
        </p:txBody>
      </p:sp>
      <p:sp>
        <p:nvSpPr>
          <p:cNvPr id="12" name="Oval 11"/>
          <p:cNvSpPr/>
          <p:nvPr/>
        </p:nvSpPr>
        <p:spPr>
          <a:xfrm>
            <a:off x="16483540" y="7618935"/>
            <a:ext cx="1080000" cy="108000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pic>
        <p:nvPicPr>
          <p:cNvPr id="15" name="Picture 14">
            <a:extLst>
              <a:ext uri="{FF2B5EF4-FFF2-40B4-BE49-F238E27FC236}">
                <a16:creationId xmlns:a16="http://schemas.microsoft.com/office/drawing/2014/main" id="{BF5AD895-420D-4A60-A646-EBC525DC4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6428" y="7821823"/>
            <a:ext cx="674224" cy="674224"/>
          </a:xfrm>
          <a:prstGeom prst="rect">
            <a:avLst/>
          </a:prstGeom>
          <a:effectLst>
            <a:innerShdw blurRad="1270000" dist="2540000" dir="21540000">
              <a:schemeClr val="bg1"/>
            </a:innerShdw>
          </a:effectLst>
        </p:spPr>
      </p:pic>
      <p:cxnSp>
        <p:nvCxnSpPr>
          <p:cNvPr id="26" name="Straight Connector 25">
            <a:extLst>
              <a:ext uri="{FF2B5EF4-FFF2-40B4-BE49-F238E27FC236}">
                <a16:creationId xmlns:a16="http://schemas.microsoft.com/office/drawing/2014/main" id="{E0698327-64B2-4CD9-8F2C-69457A20E347}"/>
              </a:ext>
            </a:extLst>
          </p:cNvPr>
          <p:cNvCxnSpPr/>
          <p:nvPr/>
        </p:nvCxnSpPr>
        <p:spPr>
          <a:xfrm>
            <a:off x="5177308" y="6653714"/>
            <a:ext cx="0" cy="72000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ADAB0CFF-259B-443A-8E59-0CCFA2BD874C}"/>
              </a:ext>
            </a:extLst>
          </p:cNvPr>
          <p:cNvGrpSpPr/>
          <p:nvPr/>
        </p:nvGrpSpPr>
        <p:grpSpPr>
          <a:xfrm>
            <a:off x="1000499" y="5626629"/>
            <a:ext cx="8327996" cy="2610692"/>
            <a:chOff x="746883" y="6794738"/>
            <a:chExt cx="8327996" cy="2610692"/>
          </a:xfrm>
        </p:grpSpPr>
        <p:cxnSp>
          <p:nvCxnSpPr>
            <p:cNvPr id="25" name="Straight Connector 24">
              <a:extLst>
                <a:ext uri="{FF2B5EF4-FFF2-40B4-BE49-F238E27FC236}">
                  <a16:creationId xmlns:a16="http://schemas.microsoft.com/office/drawing/2014/main" id="{408817B8-A9B2-4EF0-A7BE-9E991CDBD467}"/>
                </a:ext>
              </a:extLst>
            </p:cNvPr>
            <p:cNvCxnSpPr>
              <a:cxnSpLocks/>
            </p:cNvCxnSpPr>
            <p:nvPr/>
          </p:nvCxnSpPr>
          <p:spPr>
            <a:xfrm>
              <a:off x="1565030" y="7821823"/>
              <a:ext cx="0" cy="72000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9515D02-A37A-4D1E-8578-7F982D6F4DC1}"/>
                </a:ext>
              </a:extLst>
            </p:cNvPr>
            <p:cNvGrpSpPr/>
            <p:nvPr/>
          </p:nvGrpSpPr>
          <p:grpSpPr>
            <a:xfrm>
              <a:off x="746883" y="6794738"/>
              <a:ext cx="8327996" cy="2610692"/>
              <a:chOff x="746883" y="6794738"/>
              <a:chExt cx="8327996" cy="2610692"/>
            </a:xfrm>
          </p:grpSpPr>
          <p:cxnSp>
            <p:nvCxnSpPr>
              <p:cNvPr id="9" name="Straight Connector 8">
                <a:extLst>
                  <a:ext uri="{FF2B5EF4-FFF2-40B4-BE49-F238E27FC236}">
                    <a16:creationId xmlns:a16="http://schemas.microsoft.com/office/drawing/2014/main" id="{45A469C4-1C08-4761-8A7C-C3E0C87011CA}"/>
                  </a:ext>
                </a:extLst>
              </p:cNvPr>
              <p:cNvCxnSpPr>
                <a:cxnSpLocks/>
              </p:cNvCxnSpPr>
              <p:nvPr/>
            </p:nvCxnSpPr>
            <p:spPr>
              <a:xfrm>
                <a:off x="1565030" y="8176847"/>
                <a:ext cx="671732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AA394C-9E5F-4A72-B74C-FF97339998B6}"/>
                  </a:ext>
                </a:extLst>
              </p:cNvPr>
              <p:cNvCxnSpPr/>
              <p:nvPr/>
            </p:nvCxnSpPr>
            <p:spPr>
              <a:xfrm>
                <a:off x="8282354" y="7821823"/>
                <a:ext cx="0" cy="720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51E07F-3938-43E3-9FFF-BCEE2C1D96CA}"/>
                  </a:ext>
                </a:extLst>
              </p:cNvPr>
              <p:cNvSpPr txBox="1"/>
              <p:nvPr/>
            </p:nvSpPr>
            <p:spPr>
              <a:xfrm>
                <a:off x="746883" y="8574432"/>
                <a:ext cx="1636294" cy="830997"/>
              </a:xfrm>
              <a:prstGeom prst="rect">
                <a:avLst/>
              </a:prstGeom>
              <a:noFill/>
            </p:spPr>
            <p:txBody>
              <a:bodyPr wrap="square" rtlCol="0">
                <a:spAutoFit/>
              </a:bodyPr>
              <a:lstStyle/>
              <a:p>
                <a:pPr algn="ctr" defTabSz="1373883"/>
                <a:r>
                  <a:rPr lang="en-US" sz="2400" dirty="0">
                    <a:solidFill>
                      <a:prstClr val="black"/>
                    </a:solidFill>
                    <a:latin typeface="Oswald Regular" panose="02000503000000000000" pitchFamily="2" charset="0"/>
                  </a:rPr>
                  <a:t>Agenda prepared</a:t>
                </a:r>
                <a:endParaRPr lang="en-CA" sz="2400" dirty="0">
                  <a:solidFill>
                    <a:prstClr val="black"/>
                  </a:solidFill>
                  <a:latin typeface="Oswald Regular" panose="02000503000000000000" pitchFamily="2" charset="0"/>
                </a:endParaRPr>
              </a:p>
            </p:txBody>
          </p:sp>
          <p:sp>
            <p:nvSpPr>
              <p:cNvPr id="30" name="TextBox 29">
                <a:extLst>
                  <a:ext uri="{FF2B5EF4-FFF2-40B4-BE49-F238E27FC236}">
                    <a16:creationId xmlns:a16="http://schemas.microsoft.com/office/drawing/2014/main" id="{2F61AC91-681D-40E0-951B-4C01D75827F2}"/>
                  </a:ext>
                </a:extLst>
              </p:cNvPr>
              <p:cNvSpPr txBox="1"/>
              <p:nvPr/>
            </p:nvSpPr>
            <p:spPr>
              <a:xfrm>
                <a:off x="3868221" y="8574433"/>
                <a:ext cx="2085320" cy="830997"/>
              </a:xfrm>
              <a:prstGeom prst="rect">
                <a:avLst/>
              </a:prstGeom>
              <a:noFill/>
            </p:spPr>
            <p:txBody>
              <a:bodyPr wrap="square" rtlCol="0">
                <a:spAutoFit/>
              </a:bodyPr>
              <a:lstStyle/>
              <a:p>
                <a:pPr algn="ctr" defTabSz="1373883"/>
                <a:r>
                  <a:rPr lang="en-US" sz="2400" dirty="0">
                    <a:solidFill>
                      <a:prstClr val="black"/>
                    </a:solidFill>
                    <a:latin typeface="Oswald Regular" panose="02000503000000000000" pitchFamily="2" charset="0"/>
                  </a:rPr>
                  <a:t>Agenda Distributed</a:t>
                </a:r>
                <a:endParaRPr lang="en-CA" sz="2400" dirty="0">
                  <a:solidFill>
                    <a:prstClr val="black"/>
                  </a:solidFill>
                  <a:latin typeface="Oswald Regular" panose="02000503000000000000" pitchFamily="2" charset="0"/>
                </a:endParaRPr>
              </a:p>
            </p:txBody>
          </p:sp>
          <p:sp>
            <p:nvSpPr>
              <p:cNvPr id="31" name="TextBox 30">
                <a:extLst>
                  <a:ext uri="{FF2B5EF4-FFF2-40B4-BE49-F238E27FC236}">
                    <a16:creationId xmlns:a16="http://schemas.microsoft.com/office/drawing/2014/main" id="{8A8F44A5-60B6-40E8-9748-06102A1B2346}"/>
                  </a:ext>
                </a:extLst>
              </p:cNvPr>
              <p:cNvSpPr txBox="1"/>
              <p:nvPr/>
            </p:nvSpPr>
            <p:spPr>
              <a:xfrm>
                <a:off x="7438585" y="8574431"/>
                <a:ext cx="1636294" cy="830997"/>
              </a:xfrm>
              <a:prstGeom prst="rect">
                <a:avLst/>
              </a:prstGeom>
              <a:noFill/>
            </p:spPr>
            <p:txBody>
              <a:bodyPr wrap="square" rtlCol="0">
                <a:spAutoFit/>
              </a:bodyPr>
              <a:lstStyle/>
              <a:p>
                <a:pPr algn="ctr" defTabSz="1373883"/>
                <a:r>
                  <a:rPr lang="en-US" sz="2400" dirty="0">
                    <a:solidFill>
                      <a:prstClr val="black"/>
                    </a:solidFill>
                    <a:latin typeface="Oswald Regular" panose="02000503000000000000" pitchFamily="2" charset="0"/>
                  </a:rPr>
                  <a:t>Board Meeting</a:t>
                </a:r>
                <a:endParaRPr lang="en-CA" sz="2400" dirty="0">
                  <a:solidFill>
                    <a:prstClr val="black"/>
                  </a:solidFill>
                  <a:latin typeface="Oswald Regular" panose="02000503000000000000" pitchFamily="2" charset="0"/>
                </a:endParaRPr>
              </a:p>
            </p:txBody>
          </p:sp>
          <p:sp>
            <p:nvSpPr>
              <p:cNvPr id="32" name="TextBox 31">
                <a:extLst>
                  <a:ext uri="{FF2B5EF4-FFF2-40B4-BE49-F238E27FC236}">
                    <a16:creationId xmlns:a16="http://schemas.microsoft.com/office/drawing/2014/main" id="{D546860C-D5B2-4577-B9A1-862F72C06732}"/>
                  </a:ext>
                </a:extLst>
              </p:cNvPr>
              <p:cNvSpPr txBox="1"/>
              <p:nvPr/>
            </p:nvSpPr>
            <p:spPr>
              <a:xfrm>
                <a:off x="789921" y="6794738"/>
                <a:ext cx="1636294" cy="707886"/>
              </a:xfrm>
              <a:prstGeom prst="rect">
                <a:avLst/>
              </a:prstGeom>
              <a:noFill/>
            </p:spPr>
            <p:txBody>
              <a:bodyPr wrap="square" rtlCol="0">
                <a:spAutoFit/>
              </a:bodyPr>
              <a:lstStyle/>
              <a:p>
                <a:pPr algn="ctr" defTabSz="1373883"/>
                <a:r>
                  <a:rPr lang="en-US" sz="2000" dirty="0">
                    <a:solidFill>
                      <a:prstClr val="black"/>
                    </a:solidFill>
                    <a:latin typeface="Oswald Regular" panose="02000503000000000000" pitchFamily="2" charset="0"/>
                  </a:rPr>
                  <a:t>2 weeks prior to meeting</a:t>
                </a:r>
                <a:endParaRPr lang="en-CA" sz="2000" dirty="0">
                  <a:solidFill>
                    <a:prstClr val="black"/>
                  </a:solidFill>
                  <a:latin typeface="Oswald Regular" panose="02000503000000000000" pitchFamily="2" charset="0"/>
                </a:endParaRPr>
              </a:p>
            </p:txBody>
          </p:sp>
          <p:sp>
            <p:nvSpPr>
              <p:cNvPr id="33" name="TextBox 32">
                <a:extLst>
                  <a:ext uri="{FF2B5EF4-FFF2-40B4-BE49-F238E27FC236}">
                    <a16:creationId xmlns:a16="http://schemas.microsoft.com/office/drawing/2014/main" id="{2D11B029-2F66-4BC9-A5FF-037EF3163710}"/>
                  </a:ext>
                </a:extLst>
              </p:cNvPr>
              <p:cNvSpPr txBox="1"/>
              <p:nvPr/>
            </p:nvSpPr>
            <p:spPr>
              <a:xfrm>
                <a:off x="4174263" y="6794738"/>
                <a:ext cx="1498856" cy="707886"/>
              </a:xfrm>
              <a:prstGeom prst="rect">
                <a:avLst/>
              </a:prstGeom>
              <a:noFill/>
            </p:spPr>
            <p:txBody>
              <a:bodyPr wrap="square" rtlCol="0">
                <a:spAutoFit/>
              </a:bodyPr>
              <a:lstStyle/>
              <a:p>
                <a:pPr algn="ctr" defTabSz="1373883"/>
                <a:r>
                  <a:rPr lang="en-US" sz="2000" dirty="0">
                    <a:solidFill>
                      <a:prstClr val="black"/>
                    </a:solidFill>
                    <a:latin typeface="Oswald Regular" panose="02000503000000000000" pitchFamily="2" charset="0"/>
                  </a:rPr>
                  <a:t>1 week prior to meeting</a:t>
                </a:r>
                <a:endParaRPr lang="en-CA" sz="2000" dirty="0">
                  <a:solidFill>
                    <a:prstClr val="black"/>
                  </a:solidFill>
                  <a:latin typeface="Oswald Regular" panose="02000503000000000000" pitchFamily="2" charset="0"/>
                </a:endParaRPr>
              </a:p>
            </p:txBody>
          </p:sp>
        </p:grpSp>
      </p:grpSp>
    </p:spTree>
    <p:extLst>
      <p:ext uri="{BB962C8B-B14F-4D97-AF65-F5344CB8AC3E}">
        <p14:creationId xmlns:p14="http://schemas.microsoft.com/office/powerpoint/2010/main" val="6125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42" presetClass="entr" presetSubtype="0" fill="hold" grpId="0" nodeType="after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9" grpId="0"/>
      <p:bldP spid="22" grpId="0" animBg="1"/>
      <p:bldP spid="23" grpId="0"/>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E62361-9805-DBBB-F74C-738288134536}"/>
              </a:ext>
            </a:extLst>
          </p:cNvPr>
          <p:cNvPicPr>
            <a:picLocks noChangeAspect="1"/>
          </p:cNvPicPr>
          <p:nvPr/>
        </p:nvPicPr>
        <p:blipFill>
          <a:blip r:embed="rId3"/>
          <a:stretch>
            <a:fillRect/>
          </a:stretch>
        </p:blipFill>
        <p:spPr>
          <a:xfrm>
            <a:off x="9570218" y="0"/>
            <a:ext cx="8724132" cy="9089924"/>
          </a:xfrm>
          <a:prstGeom prst="rect">
            <a:avLst/>
          </a:prstGeom>
        </p:spPr>
      </p:pic>
      <p:sp>
        <p:nvSpPr>
          <p:cNvPr id="17" name="Parallelogram 16"/>
          <p:cNvSpPr/>
          <p:nvPr/>
        </p:nvSpPr>
        <p:spPr>
          <a:xfrm>
            <a:off x="866681" y="1403197"/>
            <a:ext cx="8269705"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1362912" y="1388133"/>
            <a:ext cx="9019746"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Consent Agenda</a:t>
            </a:r>
          </a:p>
        </p:txBody>
      </p:sp>
      <p:sp>
        <p:nvSpPr>
          <p:cNvPr id="19" name="TextBox 18"/>
          <p:cNvSpPr txBox="1"/>
          <p:nvPr/>
        </p:nvSpPr>
        <p:spPr>
          <a:xfrm>
            <a:off x="1362912" y="4073558"/>
            <a:ext cx="6086880" cy="2600960"/>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Way to quickly adopt a group of routine items that all require a formal motion of adoption but don’t require </a:t>
            </a:r>
            <a:r>
              <a:rPr lang="en-US" sz="3200" b="1" dirty="0">
                <a:solidFill>
                  <a:prstClr val="black"/>
                </a:solidFill>
                <a:latin typeface="Raleway" panose="020B0604020202020204" charset="0"/>
                <a:ea typeface="Open Sans" pitchFamily="34" charset="0"/>
                <a:cs typeface="Open Sans" pitchFamily="34" charset="0"/>
              </a:rPr>
              <a:t>separate </a:t>
            </a:r>
            <a:r>
              <a:rPr lang="en-US" sz="3200" dirty="0">
                <a:solidFill>
                  <a:prstClr val="black"/>
                </a:solidFill>
                <a:latin typeface="Raleway" panose="020B0604020202020204" charset="0"/>
                <a:ea typeface="Open Sans" pitchFamily="34" charset="0"/>
                <a:cs typeface="Open Sans" pitchFamily="34" charset="0"/>
              </a:rPr>
              <a:t>motions</a:t>
            </a:r>
          </a:p>
        </p:txBody>
      </p:sp>
      <p:sp>
        <p:nvSpPr>
          <p:cNvPr id="22" name="Parallelogram 21"/>
          <p:cNvSpPr/>
          <p:nvPr/>
        </p:nvSpPr>
        <p:spPr>
          <a:xfrm>
            <a:off x="2347541" y="2843444"/>
            <a:ext cx="4352570" cy="626511"/>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3" name="Rectangle 22"/>
          <p:cNvSpPr/>
          <p:nvPr/>
        </p:nvSpPr>
        <p:spPr>
          <a:xfrm>
            <a:off x="2347541" y="2671282"/>
            <a:ext cx="4352570" cy="798672"/>
          </a:xfrm>
          <a:prstGeom prst="rect">
            <a:avLst/>
          </a:prstGeom>
        </p:spPr>
        <p:txBody>
          <a:bodyPr wrap="square" lIns="137407" tIns="68703" rIns="137407" bIns="68703">
            <a:spAutoFit/>
          </a:bodyPr>
          <a:lstStyle/>
          <a:p>
            <a:pPr algn="ctr" defTabSz="1373883">
              <a:lnSpc>
                <a:spcPct val="150000"/>
              </a:lnSpc>
            </a:pPr>
            <a:r>
              <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WHAT IS IT?</a:t>
            </a:r>
          </a:p>
        </p:txBody>
      </p:sp>
      <p:sp>
        <p:nvSpPr>
          <p:cNvPr id="12" name="Oval 11"/>
          <p:cNvSpPr/>
          <p:nvPr/>
        </p:nvSpPr>
        <p:spPr>
          <a:xfrm>
            <a:off x="16483540" y="7618935"/>
            <a:ext cx="1080000" cy="1080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6" name="Right Brace 5"/>
          <p:cNvSpPr/>
          <p:nvPr/>
        </p:nvSpPr>
        <p:spPr>
          <a:xfrm>
            <a:off x="16325583" y="2653143"/>
            <a:ext cx="900332" cy="324918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defTabSz="1373883"/>
            <a:endParaRPr lang="en-CA" sz="2900" dirty="0">
              <a:solidFill>
                <a:prstClr val="black"/>
              </a:solidFill>
              <a:latin typeface="Calibri"/>
            </a:endParaRPr>
          </a:p>
        </p:txBody>
      </p:sp>
      <p:sp>
        <p:nvSpPr>
          <p:cNvPr id="8" name="TextBox 7"/>
          <p:cNvSpPr txBox="1"/>
          <p:nvPr/>
        </p:nvSpPr>
        <p:spPr>
          <a:xfrm>
            <a:off x="16869185" y="3357977"/>
            <a:ext cx="1425165" cy="1431161"/>
          </a:xfrm>
          <a:prstGeom prst="rect">
            <a:avLst/>
          </a:prstGeom>
          <a:noFill/>
        </p:spPr>
        <p:txBody>
          <a:bodyPr wrap="square" rtlCol="0">
            <a:spAutoFit/>
          </a:bodyPr>
          <a:lstStyle/>
          <a:p>
            <a:pPr defTabSz="1373883"/>
            <a:r>
              <a:rPr lang="en-CA" sz="2900" dirty="0">
                <a:solidFill>
                  <a:prstClr val="black"/>
                </a:solidFill>
                <a:latin typeface="Oswald" panose="020B0604020202020204" charset="0"/>
              </a:rPr>
              <a:t>Items to group</a:t>
            </a:r>
          </a:p>
        </p:txBody>
      </p:sp>
      <p:pic>
        <p:nvPicPr>
          <p:cNvPr id="14" name="Picture 13">
            <a:extLst>
              <a:ext uri="{FF2B5EF4-FFF2-40B4-BE49-F238E27FC236}">
                <a16:creationId xmlns:a16="http://schemas.microsoft.com/office/drawing/2014/main" id="{10E2E602-1159-47D0-8B49-11023C284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845" y="7732833"/>
            <a:ext cx="852205" cy="852205"/>
          </a:xfrm>
          <a:prstGeom prst="rect">
            <a:avLst/>
          </a:prstGeom>
          <a:effectLst>
            <a:innerShdw blurRad="1270000" dist="2540000" dir="21540000">
              <a:schemeClr val="bg1"/>
            </a:innerShdw>
          </a:effectLst>
        </p:spPr>
      </p:pic>
    </p:spTree>
    <p:extLst>
      <p:ext uri="{BB962C8B-B14F-4D97-AF65-F5344CB8AC3E}">
        <p14:creationId xmlns:p14="http://schemas.microsoft.com/office/powerpoint/2010/main" val="30942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42" presetClass="entr" presetSubtype="0" fill="hold" grpId="0" nodeType="after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9" grpId="0"/>
      <p:bldP spid="22" grpId="0" animBg="1"/>
      <p:bldP spid="23" grpId="0"/>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14712F-DF1C-E200-DC15-EB645DB6A9F3}"/>
              </a:ext>
            </a:extLst>
          </p:cNvPr>
          <p:cNvPicPr>
            <a:picLocks noChangeAspect="1"/>
          </p:cNvPicPr>
          <p:nvPr/>
        </p:nvPicPr>
        <p:blipFill>
          <a:blip r:embed="rId3"/>
          <a:srcRect t="1" b="20053"/>
          <a:stretch/>
        </p:blipFill>
        <p:spPr>
          <a:xfrm>
            <a:off x="7225732" y="1066800"/>
            <a:ext cx="11068618" cy="7855526"/>
          </a:xfrm>
          <a:prstGeom prst="rect">
            <a:avLst/>
          </a:prstGeom>
          <a:ln w="28575">
            <a:solidFill>
              <a:srgbClr val="1D5C87"/>
            </a:solidFill>
          </a:ln>
        </p:spPr>
      </p:pic>
      <p:sp>
        <p:nvSpPr>
          <p:cNvPr id="17" name="Parallelogram 16"/>
          <p:cNvSpPr/>
          <p:nvPr/>
        </p:nvSpPr>
        <p:spPr>
          <a:xfrm>
            <a:off x="745566" y="1366914"/>
            <a:ext cx="8269705"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1241797" y="1351850"/>
            <a:ext cx="9019746"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Consent Agenda</a:t>
            </a:r>
          </a:p>
        </p:txBody>
      </p:sp>
      <p:sp>
        <p:nvSpPr>
          <p:cNvPr id="19" name="TextBox 18"/>
          <p:cNvSpPr txBox="1"/>
          <p:nvPr/>
        </p:nvSpPr>
        <p:spPr>
          <a:xfrm>
            <a:off x="1196934" y="4094193"/>
            <a:ext cx="5254534" cy="1123633"/>
          </a:xfrm>
          <a:prstGeom prst="rect">
            <a:avLst/>
          </a:prstGeom>
          <a:noFill/>
        </p:spPr>
        <p:txBody>
          <a:bodyPr wrap="square" lIns="137407" tIns="68703" rIns="137407" bIns="68703" rtlCol="0">
            <a:spAutoFit/>
          </a:bodyPr>
          <a:lstStyle/>
          <a:p>
            <a:pPr marL="571500" indent="-5715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To </a:t>
            </a:r>
            <a:r>
              <a:rPr lang="en-US" sz="3200" b="1" dirty="0">
                <a:solidFill>
                  <a:prstClr val="black"/>
                </a:solidFill>
                <a:latin typeface="Raleway" panose="020B0604020202020204" charset="0"/>
                <a:ea typeface="Open Sans" pitchFamily="34" charset="0"/>
                <a:cs typeface="Open Sans" pitchFamily="34" charset="0"/>
              </a:rPr>
              <a:t>save time </a:t>
            </a:r>
            <a:r>
              <a:rPr lang="en-US" sz="3200" dirty="0">
                <a:solidFill>
                  <a:prstClr val="black"/>
                </a:solidFill>
                <a:latin typeface="Raleway" panose="020B0604020202020204" charset="0"/>
                <a:ea typeface="Open Sans" pitchFamily="34" charset="0"/>
                <a:cs typeface="Open Sans" pitchFamily="34" charset="0"/>
              </a:rPr>
              <a:t>normally spent on routine items</a:t>
            </a:r>
          </a:p>
        </p:txBody>
      </p:sp>
      <p:sp>
        <p:nvSpPr>
          <p:cNvPr id="22" name="Parallelogram 21"/>
          <p:cNvSpPr/>
          <p:nvPr/>
        </p:nvSpPr>
        <p:spPr>
          <a:xfrm>
            <a:off x="2226426" y="2757716"/>
            <a:ext cx="4352570" cy="626511"/>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9" name="Oval 8"/>
          <p:cNvSpPr/>
          <p:nvPr/>
        </p:nvSpPr>
        <p:spPr>
          <a:xfrm>
            <a:off x="16483540" y="7618935"/>
            <a:ext cx="1080000" cy="1080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11" name="TextBox 10"/>
          <p:cNvSpPr txBox="1"/>
          <p:nvPr/>
        </p:nvSpPr>
        <p:spPr>
          <a:xfrm>
            <a:off x="1192753" y="5799607"/>
            <a:ext cx="5585792" cy="1616075"/>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To</a:t>
            </a:r>
            <a:r>
              <a:rPr lang="en-US" sz="3200" b="1" dirty="0">
                <a:solidFill>
                  <a:prstClr val="black"/>
                </a:solidFill>
                <a:latin typeface="Raleway" panose="020B0604020202020204" charset="0"/>
                <a:ea typeface="Open Sans" pitchFamily="34" charset="0"/>
                <a:cs typeface="Open Sans" pitchFamily="34" charset="0"/>
              </a:rPr>
              <a:t> group items </a:t>
            </a:r>
            <a:r>
              <a:rPr lang="en-US" sz="3200" dirty="0">
                <a:solidFill>
                  <a:prstClr val="black"/>
                </a:solidFill>
                <a:latin typeface="Raleway" panose="020B0604020202020204" charset="0"/>
                <a:ea typeface="Open Sans" pitchFamily="34" charset="0"/>
                <a:cs typeface="Open Sans" pitchFamily="34" charset="0"/>
              </a:rPr>
              <a:t>together and treat them as one agenda item</a:t>
            </a:r>
          </a:p>
        </p:txBody>
      </p:sp>
      <p:sp>
        <p:nvSpPr>
          <p:cNvPr id="12" name="Rectangle 11"/>
          <p:cNvSpPr/>
          <p:nvPr/>
        </p:nvSpPr>
        <p:spPr>
          <a:xfrm>
            <a:off x="1904705" y="2634999"/>
            <a:ext cx="4873841" cy="798672"/>
          </a:xfrm>
          <a:prstGeom prst="rect">
            <a:avLst/>
          </a:prstGeom>
        </p:spPr>
        <p:txBody>
          <a:bodyPr wrap="square" lIns="137407" tIns="68703" rIns="137407" bIns="68703">
            <a:spAutoFit/>
          </a:bodyPr>
          <a:lstStyle/>
          <a:p>
            <a:pPr algn="ctr" defTabSz="1373883">
              <a:lnSpc>
                <a:spcPct val="150000"/>
              </a:lnSpc>
            </a:pPr>
            <a:r>
              <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WHY USE IT?</a:t>
            </a:r>
          </a:p>
        </p:txBody>
      </p:sp>
      <p:pic>
        <p:nvPicPr>
          <p:cNvPr id="14" name="Picture 13">
            <a:extLst>
              <a:ext uri="{FF2B5EF4-FFF2-40B4-BE49-F238E27FC236}">
                <a16:creationId xmlns:a16="http://schemas.microsoft.com/office/drawing/2014/main" id="{E2B736F0-9189-421F-B178-07105E0DC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845" y="7732833"/>
            <a:ext cx="852205" cy="852205"/>
          </a:xfrm>
          <a:prstGeom prst="rect">
            <a:avLst/>
          </a:prstGeom>
          <a:effectLst>
            <a:innerShdw blurRad="1270000" dist="2540000" dir="21540000">
              <a:schemeClr val="bg1"/>
            </a:innerShdw>
          </a:effectLst>
        </p:spPr>
      </p:pic>
    </p:spTree>
    <p:extLst>
      <p:ext uri="{BB962C8B-B14F-4D97-AF65-F5344CB8AC3E}">
        <p14:creationId xmlns:p14="http://schemas.microsoft.com/office/powerpoint/2010/main" val="10601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42" presetClass="entr" presetSubtype="0" fill="hold" grpId="0" nodeType="after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9" grpId="0"/>
      <p:bldP spid="22" grpId="0" animBg="1"/>
      <p:bldP spid="9" grpId="0" animBg="1"/>
      <p:bldP spid="11"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B4A72A-A01A-34B5-7B2F-6A639F79B0A7}"/>
              </a:ext>
            </a:extLst>
          </p:cNvPr>
          <p:cNvPicPr>
            <a:picLocks noChangeAspect="1"/>
          </p:cNvPicPr>
          <p:nvPr/>
        </p:nvPicPr>
        <p:blipFill>
          <a:blip r:embed="rId3"/>
          <a:srcRect b="29802"/>
          <a:stretch/>
        </p:blipFill>
        <p:spPr>
          <a:xfrm>
            <a:off x="6973890" y="1200020"/>
            <a:ext cx="11320460" cy="7838049"/>
          </a:xfrm>
          <a:prstGeom prst="rect">
            <a:avLst/>
          </a:prstGeom>
          <a:ln w="28575">
            <a:solidFill>
              <a:srgbClr val="1D5C87"/>
            </a:solidFill>
          </a:ln>
        </p:spPr>
      </p:pic>
      <p:sp>
        <p:nvSpPr>
          <p:cNvPr id="17" name="Parallelogram 16"/>
          <p:cNvSpPr/>
          <p:nvPr/>
        </p:nvSpPr>
        <p:spPr>
          <a:xfrm>
            <a:off x="703364" y="1366914"/>
            <a:ext cx="8269705"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1199595" y="1351850"/>
            <a:ext cx="9019746"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Consent Agenda</a:t>
            </a:r>
          </a:p>
        </p:txBody>
      </p:sp>
      <p:sp>
        <p:nvSpPr>
          <p:cNvPr id="22" name="Parallelogram 21"/>
          <p:cNvSpPr/>
          <p:nvPr/>
        </p:nvSpPr>
        <p:spPr>
          <a:xfrm>
            <a:off x="1672890" y="2760450"/>
            <a:ext cx="5029200" cy="626511"/>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3" name="Rectangle 22"/>
          <p:cNvSpPr/>
          <p:nvPr/>
        </p:nvSpPr>
        <p:spPr>
          <a:xfrm>
            <a:off x="1750571" y="2634999"/>
            <a:ext cx="4873841" cy="798672"/>
          </a:xfrm>
          <a:prstGeom prst="rect">
            <a:avLst/>
          </a:prstGeom>
        </p:spPr>
        <p:txBody>
          <a:bodyPr wrap="square" lIns="137407" tIns="68703" rIns="137407" bIns="68703">
            <a:spAutoFit/>
          </a:bodyPr>
          <a:lstStyle/>
          <a:p>
            <a:pPr algn="ctr" defTabSz="1373883">
              <a:lnSpc>
                <a:spcPct val="150000"/>
              </a:lnSpc>
            </a:pPr>
            <a:r>
              <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HOW DO YOU USE IT?</a:t>
            </a:r>
          </a:p>
        </p:txBody>
      </p:sp>
      <p:sp>
        <p:nvSpPr>
          <p:cNvPr id="9" name="Oval 8"/>
          <p:cNvSpPr/>
          <p:nvPr/>
        </p:nvSpPr>
        <p:spPr>
          <a:xfrm>
            <a:off x="16483540" y="7618935"/>
            <a:ext cx="1080000" cy="1080000"/>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sp>
        <p:nvSpPr>
          <p:cNvPr id="2" name="Rectangle 1"/>
          <p:cNvSpPr/>
          <p:nvPr/>
        </p:nvSpPr>
        <p:spPr>
          <a:xfrm>
            <a:off x="703363" y="3880982"/>
            <a:ext cx="5585792" cy="1569660"/>
          </a:xfrm>
          <a:prstGeom prst="rect">
            <a:avLst/>
          </a:prstGeom>
        </p:spPr>
        <p:txBody>
          <a:bodyPr wrap="square">
            <a:spAutoFit/>
          </a:bodyPr>
          <a:lstStyle/>
          <a:p>
            <a:pPr marL="457200" indent="-4572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List routine items together and </a:t>
            </a:r>
            <a:r>
              <a:rPr lang="en-US" sz="3200" b="1" dirty="0">
                <a:solidFill>
                  <a:prstClr val="black"/>
                </a:solidFill>
                <a:latin typeface="Raleway" panose="020B0604020202020204" charset="0"/>
                <a:ea typeface="Open Sans" pitchFamily="34" charset="0"/>
                <a:cs typeface="Open Sans" pitchFamily="34" charset="0"/>
              </a:rPr>
              <a:t>by consent</a:t>
            </a:r>
            <a:r>
              <a:rPr lang="en-US" sz="3200" dirty="0">
                <a:solidFill>
                  <a:prstClr val="black"/>
                </a:solidFill>
                <a:latin typeface="Raleway" panose="020B0604020202020204" charset="0"/>
                <a:ea typeface="Open Sans" pitchFamily="34" charset="0"/>
                <a:cs typeface="Open Sans" pitchFamily="34" charset="0"/>
              </a:rPr>
              <a:t>, adopt simultaneously</a:t>
            </a:r>
          </a:p>
        </p:txBody>
      </p:sp>
      <p:sp>
        <p:nvSpPr>
          <p:cNvPr id="11" name="TextBox 10"/>
          <p:cNvSpPr txBox="1"/>
          <p:nvPr/>
        </p:nvSpPr>
        <p:spPr>
          <a:xfrm>
            <a:off x="703363" y="5874079"/>
            <a:ext cx="5585792" cy="2600960"/>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200" dirty="0">
                <a:solidFill>
                  <a:prstClr val="black"/>
                </a:solidFill>
                <a:latin typeface="Raleway" panose="020B0604020202020204" charset="0"/>
                <a:ea typeface="Open Sans" pitchFamily="34" charset="0"/>
                <a:cs typeface="Open Sans" pitchFamily="34" charset="0"/>
              </a:rPr>
              <a:t>A place on the </a:t>
            </a:r>
            <a:r>
              <a:rPr lang="en-US" sz="3200" b="1" dirty="0">
                <a:solidFill>
                  <a:prstClr val="black"/>
                </a:solidFill>
                <a:latin typeface="Raleway" panose="020B0604020202020204" charset="0"/>
                <a:ea typeface="Open Sans" pitchFamily="34" charset="0"/>
                <a:cs typeface="Open Sans" pitchFamily="34" charset="0"/>
              </a:rPr>
              <a:t>regular</a:t>
            </a:r>
            <a:r>
              <a:rPr lang="en-US" sz="3200" dirty="0">
                <a:solidFill>
                  <a:prstClr val="black"/>
                </a:solidFill>
                <a:latin typeface="Raleway" panose="020B0604020202020204" charset="0"/>
                <a:ea typeface="Open Sans" pitchFamily="34" charset="0"/>
                <a:cs typeface="Open Sans" pitchFamily="34" charset="0"/>
              </a:rPr>
              <a:t> agenda is provided for items removed from the Consent Agenda due to questions or comments</a:t>
            </a:r>
          </a:p>
        </p:txBody>
      </p:sp>
      <p:pic>
        <p:nvPicPr>
          <p:cNvPr id="12" name="Picture 11">
            <a:extLst>
              <a:ext uri="{FF2B5EF4-FFF2-40B4-BE49-F238E27FC236}">
                <a16:creationId xmlns:a16="http://schemas.microsoft.com/office/drawing/2014/main" id="{A60BEA01-BA53-4E44-B15F-B201DCE39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845" y="7732833"/>
            <a:ext cx="852205" cy="852205"/>
          </a:xfrm>
          <a:prstGeom prst="rect">
            <a:avLst/>
          </a:prstGeom>
          <a:effectLst>
            <a:innerShdw blurRad="1270000" dist="2540000" dir="21540000">
              <a:schemeClr val="bg1"/>
            </a:innerShdw>
          </a:effectLst>
        </p:spPr>
      </p:pic>
    </p:spTree>
    <p:extLst>
      <p:ext uri="{BB962C8B-B14F-4D97-AF65-F5344CB8AC3E}">
        <p14:creationId xmlns:p14="http://schemas.microsoft.com/office/powerpoint/2010/main" val="17827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2" grpId="0" animBg="1"/>
      <p:bldP spid="23" grpId="0"/>
      <p:bldP spid="9" grpId="0" animBg="1"/>
      <p:bldP spid="2"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 t="-326" r="6160" b="23704"/>
          <a:stretch/>
        </p:blipFill>
        <p:spPr>
          <a:xfrm>
            <a:off x="7802291" y="1203087"/>
            <a:ext cx="10492059" cy="7884000"/>
          </a:xfrm>
          <a:prstGeom prst="rect">
            <a:avLst/>
          </a:prstGeom>
          <a:ln w="28575">
            <a:solidFill>
              <a:srgbClr val="2677AE"/>
            </a:solidFill>
          </a:ln>
        </p:spPr>
      </p:pic>
      <p:sp>
        <p:nvSpPr>
          <p:cNvPr id="17" name="Parallelogram 16"/>
          <p:cNvSpPr/>
          <p:nvPr/>
        </p:nvSpPr>
        <p:spPr>
          <a:xfrm>
            <a:off x="1280139" y="1409117"/>
            <a:ext cx="8269705" cy="1253020"/>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13" name="TextBox 12"/>
          <p:cNvSpPr txBox="1"/>
          <p:nvPr/>
        </p:nvSpPr>
        <p:spPr>
          <a:xfrm>
            <a:off x="1776370" y="1394053"/>
            <a:ext cx="9019746" cy="1246743"/>
          </a:xfrm>
          <a:prstGeom prst="rect">
            <a:avLst/>
          </a:prstGeom>
          <a:noFill/>
        </p:spPr>
        <p:txBody>
          <a:bodyPr wrap="square" lIns="137407" tIns="68703" rIns="137407" bIns="68703" rtlCol="0">
            <a:spAutoFit/>
          </a:bodyPr>
          <a:lstStyle/>
          <a:p>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Decision Profile</a:t>
            </a:r>
          </a:p>
        </p:txBody>
      </p:sp>
      <p:sp>
        <p:nvSpPr>
          <p:cNvPr id="19" name="TextBox 18"/>
          <p:cNvSpPr txBox="1"/>
          <p:nvPr/>
        </p:nvSpPr>
        <p:spPr>
          <a:xfrm>
            <a:off x="1031709" y="3892021"/>
            <a:ext cx="5483221" cy="4816952"/>
          </a:xfrm>
          <a:prstGeom prst="rect">
            <a:avLst/>
          </a:prstGeom>
          <a:noFill/>
        </p:spPr>
        <p:txBody>
          <a:bodyPr wrap="square" lIns="137407" tIns="68703" rIns="137407" bIns="68703" rtlCol="0">
            <a:spAutoFit/>
          </a:bodyPr>
          <a:lstStyle/>
          <a:p>
            <a:pPr marL="457191" indent="-457191">
              <a:buFont typeface="Arial" panose="020B0604020202020204" pitchFamily="34" charset="0"/>
              <a:buChar char="•"/>
            </a:pPr>
            <a:r>
              <a:rPr lang="en-US" sz="3400" b="1" dirty="0">
                <a:solidFill>
                  <a:prstClr val="black"/>
                </a:solidFill>
                <a:latin typeface="Raleway" panose="020B0604020202020204" charset="0"/>
                <a:ea typeface="Open Sans" pitchFamily="34" charset="0"/>
                <a:cs typeface="Open Sans" pitchFamily="34" charset="0"/>
              </a:rPr>
              <a:t>Provides</a:t>
            </a:r>
            <a:r>
              <a:rPr lang="en-US" sz="3400" dirty="0">
                <a:solidFill>
                  <a:prstClr val="black"/>
                </a:solidFill>
                <a:latin typeface="Raleway" panose="020B0604020202020204" charset="0"/>
                <a:ea typeface="Open Sans" pitchFamily="34" charset="0"/>
                <a:cs typeface="Open Sans" pitchFamily="34" charset="0"/>
              </a:rPr>
              <a:t> information to reflect on a decision prior to the meeting</a:t>
            </a:r>
          </a:p>
          <a:p>
            <a:pPr marL="457191" indent="-457191">
              <a:buFont typeface="Arial" panose="020B0604020202020204" pitchFamily="34" charset="0"/>
              <a:buChar char="•"/>
            </a:pPr>
            <a:endParaRPr lang="en-US" sz="1600" dirty="0">
              <a:solidFill>
                <a:prstClr val="black"/>
              </a:solidFill>
              <a:latin typeface="Raleway" panose="020B0604020202020204" charset="0"/>
              <a:ea typeface="Open Sans" pitchFamily="34" charset="0"/>
              <a:cs typeface="Open Sans" pitchFamily="34" charset="0"/>
            </a:endParaRPr>
          </a:p>
          <a:p>
            <a:pPr marL="457191" indent="-457191">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Gives time to </a:t>
            </a:r>
            <a:r>
              <a:rPr lang="en-US" sz="3400" b="1" dirty="0">
                <a:solidFill>
                  <a:prstClr val="black"/>
                </a:solidFill>
                <a:latin typeface="Raleway" panose="020B0604020202020204" charset="0"/>
                <a:ea typeface="Open Sans" pitchFamily="34" charset="0"/>
                <a:cs typeface="Open Sans" pitchFamily="34" charset="0"/>
              </a:rPr>
              <a:t>process </a:t>
            </a:r>
            <a:r>
              <a:rPr lang="en-US" sz="3400" dirty="0">
                <a:solidFill>
                  <a:prstClr val="black"/>
                </a:solidFill>
                <a:latin typeface="Raleway" panose="020B0604020202020204" charset="0"/>
                <a:ea typeface="Open Sans" pitchFamily="34" charset="0"/>
                <a:cs typeface="Open Sans" pitchFamily="34" charset="0"/>
              </a:rPr>
              <a:t>important decisions</a:t>
            </a:r>
          </a:p>
          <a:p>
            <a:pPr marL="457191" indent="-457191">
              <a:buFont typeface="Arial" panose="020B0604020202020204" pitchFamily="34" charset="0"/>
              <a:buChar char="•"/>
            </a:pPr>
            <a:endParaRPr lang="en-US" sz="1600" dirty="0">
              <a:solidFill>
                <a:prstClr val="black"/>
              </a:solidFill>
              <a:latin typeface="Raleway" panose="020B0604020202020204" charset="0"/>
              <a:ea typeface="Open Sans" pitchFamily="34" charset="0"/>
              <a:cs typeface="Open Sans" pitchFamily="34" charset="0"/>
            </a:endParaRPr>
          </a:p>
          <a:p>
            <a:pPr marL="457191" indent="-457191">
              <a:buFont typeface="Arial" panose="020B0604020202020204" pitchFamily="34" charset="0"/>
              <a:buChar char="•"/>
            </a:pPr>
            <a:r>
              <a:rPr lang="en-US" sz="3400" b="1" dirty="0">
                <a:solidFill>
                  <a:prstClr val="black"/>
                </a:solidFill>
                <a:latin typeface="Raleway" panose="020B0604020202020204" charset="0"/>
                <a:ea typeface="Open Sans" pitchFamily="34" charset="0"/>
                <a:cs typeface="Open Sans" pitchFamily="34" charset="0"/>
              </a:rPr>
              <a:t>Prepare</a:t>
            </a:r>
            <a:r>
              <a:rPr lang="en-US" sz="3400" dirty="0">
                <a:solidFill>
                  <a:prstClr val="black"/>
                </a:solidFill>
                <a:latin typeface="Raleway" panose="020B0604020202020204" charset="0"/>
                <a:ea typeface="Open Sans" pitchFamily="34" charset="0"/>
                <a:cs typeface="Open Sans" pitchFamily="34" charset="0"/>
              </a:rPr>
              <a:t> to make an informed decision at the Board meeting</a:t>
            </a:r>
          </a:p>
        </p:txBody>
      </p:sp>
      <p:grpSp>
        <p:nvGrpSpPr>
          <p:cNvPr id="2" name="Group 1"/>
          <p:cNvGrpSpPr/>
          <p:nvPr/>
        </p:nvGrpSpPr>
        <p:grpSpPr>
          <a:xfrm>
            <a:off x="3449721" y="2640795"/>
            <a:ext cx="4352570" cy="798672"/>
            <a:chOff x="2759411" y="2799918"/>
            <a:chExt cx="4352570" cy="792752"/>
          </a:xfrm>
        </p:grpSpPr>
        <p:sp>
          <p:nvSpPr>
            <p:cNvPr id="22" name="Parallelogram 21"/>
            <p:cNvSpPr/>
            <p:nvPr/>
          </p:nvSpPr>
          <p:spPr>
            <a:xfrm>
              <a:off x="2759411" y="2966159"/>
              <a:ext cx="4352570" cy="626511"/>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23" name="Rectangle 22"/>
            <p:cNvSpPr/>
            <p:nvPr/>
          </p:nvSpPr>
          <p:spPr>
            <a:xfrm>
              <a:off x="2759411" y="2799918"/>
              <a:ext cx="4352570" cy="792752"/>
            </a:xfrm>
            <a:prstGeom prst="rect">
              <a:avLst/>
            </a:prstGeom>
          </p:spPr>
          <p:txBody>
            <a:bodyPr wrap="square" lIns="137407" tIns="68703" rIns="137407" bIns="68703">
              <a:spAutoFit/>
            </a:bodyPr>
            <a:lstStyle/>
            <a:p>
              <a:pPr algn="ctr">
                <a:lnSpc>
                  <a:spcPct val="150000"/>
                </a:lnSpc>
              </a:pPr>
              <a:endPar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endParaRPr>
            </a:p>
          </p:txBody>
        </p:sp>
      </p:grpSp>
      <p:sp>
        <p:nvSpPr>
          <p:cNvPr id="12" name="Oval 11"/>
          <p:cNvSpPr/>
          <p:nvPr/>
        </p:nvSpPr>
        <p:spPr>
          <a:xfrm>
            <a:off x="16240098" y="7534281"/>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pic>
        <p:nvPicPr>
          <p:cNvPr id="11" name="Picture 10">
            <a:extLst>
              <a:ext uri="{FF2B5EF4-FFF2-40B4-BE49-F238E27FC236}">
                <a16:creationId xmlns:a16="http://schemas.microsoft.com/office/drawing/2014/main" id="{4A394B68-51EA-4B40-8C32-34B487287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330466" y="7624649"/>
            <a:ext cx="899265" cy="899265"/>
          </a:xfrm>
          <a:prstGeom prst="rect">
            <a:avLst/>
          </a:prstGeom>
          <a:effectLst>
            <a:innerShdw blurRad="1270000" dist="2540000" dir="21540000">
              <a:schemeClr val="bg1"/>
            </a:innerShdw>
          </a:effectLst>
        </p:spPr>
      </p:pic>
    </p:spTree>
    <p:extLst>
      <p:ext uri="{BB962C8B-B14F-4D97-AF65-F5344CB8AC3E}">
        <p14:creationId xmlns:p14="http://schemas.microsoft.com/office/powerpoint/2010/main" val="44565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1000"/>
                                        <p:tgtEl>
                                          <p:spTgt spid="19">
                                            <p:txEl>
                                              <p:pRg st="0" end="0"/>
                                            </p:txEl>
                                          </p:spTgt>
                                        </p:tgtEl>
                                      </p:cBhvr>
                                    </p:animEffect>
                                    <p:anim calcmode="lin" valueType="num">
                                      <p:cBhvr>
                                        <p:cTn id="3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animEffect transition="in" filter="fade">
                                      <p:cBhvr>
                                        <p:cTn id="36" dur="1000"/>
                                        <p:tgtEl>
                                          <p:spTgt spid="19">
                                            <p:txEl>
                                              <p:pRg st="2" end="2"/>
                                            </p:txEl>
                                          </p:spTgt>
                                        </p:tgtEl>
                                      </p:cBhvr>
                                    </p:animEffect>
                                    <p:anim calcmode="lin" valueType="num">
                                      <p:cBhvr>
                                        <p:cTn id="37"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8708166" y="1233348"/>
            <a:ext cx="9586184" cy="7823478"/>
          </a:xfrm>
          <a:prstGeom prst="rect">
            <a:avLst/>
          </a:prstGeom>
          <a:ln w="28575">
            <a:solidFill>
              <a:srgbClr val="848388"/>
            </a:solidFill>
          </a:ln>
        </p:spPr>
      </p:pic>
      <p:sp>
        <p:nvSpPr>
          <p:cNvPr id="17" name="Parallelogram 16"/>
          <p:cNvSpPr/>
          <p:nvPr/>
        </p:nvSpPr>
        <p:spPr>
          <a:xfrm>
            <a:off x="1293676" y="1405701"/>
            <a:ext cx="8448260" cy="1253020"/>
          </a:xfrm>
          <a:prstGeom prst="parallelogram">
            <a:avLst>
              <a:gd name="adj" fmla="val 39129"/>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13" name="TextBox 12"/>
          <p:cNvSpPr txBox="1"/>
          <p:nvPr/>
        </p:nvSpPr>
        <p:spPr>
          <a:xfrm>
            <a:off x="1617344" y="1399782"/>
            <a:ext cx="9019746" cy="1246743"/>
          </a:xfrm>
          <a:prstGeom prst="rect">
            <a:avLst/>
          </a:prstGeom>
          <a:noFill/>
        </p:spPr>
        <p:txBody>
          <a:bodyPr wrap="square" lIns="137407" tIns="68703" rIns="137407" bIns="68703" rtlCol="0">
            <a:spAutoFit/>
          </a:bodyPr>
          <a:lstStyle/>
          <a:p>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Discussion Profile</a:t>
            </a:r>
          </a:p>
        </p:txBody>
      </p:sp>
      <p:sp>
        <p:nvSpPr>
          <p:cNvPr id="19" name="TextBox 18"/>
          <p:cNvSpPr txBox="1"/>
          <p:nvPr/>
        </p:nvSpPr>
        <p:spPr>
          <a:xfrm>
            <a:off x="972969" y="3593321"/>
            <a:ext cx="6104669" cy="5617171"/>
          </a:xfrm>
          <a:prstGeom prst="rect">
            <a:avLst/>
          </a:prstGeom>
          <a:noFill/>
        </p:spPr>
        <p:txBody>
          <a:bodyPr wrap="square" lIns="137407" tIns="68703" rIns="137407" bIns="68703" rtlCol="0">
            <a:spAutoFit/>
          </a:bodyPr>
          <a:lstStyle/>
          <a:p>
            <a:pPr marL="571489" indent="-571489">
              <a:buFont typeface="Arial" panose="020B0604020202020204" pitchFamily="34" charset="0"/>
              <a:buChar char="•"/>
            </a:pPr>
            <a:r>
              <a:rPr lang="en-US" sz="3600" dirty="0">
                <a:solidFill>
                  <a:prstClr val="black"/>
                </a:solidFill>
                <a:latin typeface="Raleway" panose="020B0604020202020204" charset="0"/>
                <a:ea typeface="Open Sans" pitchFamily="34" charset="0"/>
                <a:cs typeface="Open Sans" pitchFamily="34" charset="0"/>
              </a:rPr>
              <a:t>Raises </a:t>
            </a:r>
            <a:r>
              <a:rPr lang="en-US" sz="3600" b="1" dirty="0">
                <a:solidFill>
                  <a:prstClr val="black"/>
                </a:solidFill>
                <a:latin typeface="Raleway" panose="020B0604020202020204" charset="0"/>
                <a:ea typeface="Open Sans" pitchFamily="34" charset="0"/>
                <a:cs typeface="Open Sans" pitchFamily="34" charset="0"/>
              </a:rPr>
              <a:t>discussion</a:t>
            </a:r>
            <a:r>
              <a:rPr lang="en-US" sz="3600" dirty="0">
                <a:solidFill>
                  <a:prstClr val="black"/>
                </a:solidFill>
                <a:latin typeface="Raleway" panose="020B0604020202020204" charset="0"/>
                <a:ea typeface="Open Sans" pitchFamily="34" charset="0"/>
                <a:cs typeface="Open Sans" pitchFamily="34" charset="0"/>
              </a:rPr>
              <a:t> on an important issue before moving it to a decision</a:t>
            </a:r>
          </a:p>
          <a:p>
            <a:pPr marL="571489" indent="-571489">
              <a:buFont typeface="Arial" panose="020B0604020202020204" pitchFamily="34" charset="0"/>
              <a:buChar char="•"/>
            </a:pPr>
            <a:endParaRPr lang="en-US" sz="1600" dirty="0">
              <a:solidFill>
                <a:prstClr val="black"/>
              </a:solidFill>
              <a:latin typeface="Raleway" panose="020B0604020202020204" charset="0"/>
              <a:ea typeface="Open Sans" pitchFamily="34" charset="0"/>
              <a:cs typeface="Open Sans" pitchFamily="34" charset="0"/>
            </a:endParaRPr>
          </a:p>
          <a:p>
            <a:pPr marL="571489" indent="-571489">
              <a:buFont typeface="Arial" panose="020B0604020202020204" pitchFamily="34" charset="0"/>
              <a:buChar char="•"/>
            </a:pPr>
            <a:r>
              <a:rPr lang="en-US" sz="3600" dirty="0">
                <a:solidFill>
                  <a:prstClr val="black"/>
                </a:solidFill>
                <a:latin typeface="Raleway" panose="020B0604020202020204" charset="0"/>
                <a:ea typeface="Open Sans" pitchFamily="34" charset="0"/>
                <a:cs typeface="Open Sans" pitchFamily="34" charset="0"/>
              </a:rPr>
              <a:t>Uses a spiritual </a:t>
            </a:r>
            <a:r>
              <a:rPr lang="en-US" sz="3600" b="1" dirty="0">
                <a:solidFill>
                  <a:prstClr val="black"/>
                </a:solidFill>
                <a:latin typeface="Raleway" panose="020B0604020202020204" charset="0"/>
                <a:ea typeface="Open Sans" pitchFamily="34" charset="0"/>
                <a:cs typeface="Open Sans" pitchFamily="34" charset="0"/>
              </a:rPr>
              <a:t>discernment</a:t>
            </a:r>
            <a:r>
              <a:rPr lang="en-US" sz="3600" dirty="0">
                <a:solidFill>
                  <a:prstClr val="black"/>
                </a:solidFill>
                <a:latin typeface="Raleway" panose="020B0604020202020204" charset="0"/>
                <a:ea typeface="Open Sans" pitchFamily="34" charset="0"/>
                <a:cs typeface="Open Sans" pitchFamily="34" charset="0"/>
              </a:rPr>
              <a:t> process to listen to Jesus </a:t>
            </a:r>
          </a:p>
          <a:p>
            <a:pPr marL="571489" indent="-571489">
              <a:buFont typeface="Arial" panose="020B0604020202020204" pitchFamily="34" charset="0"/>
              <a:buChar char="•"/>
            </a:pPr>
            <a:endParaRPr lang="en-US" sz="1600" dirty="0">
              <a:solidFill>
                <a:prstClr val="black"/>
              </a:solidFill>
              <a:latin typeface="Raleway" panose="020B0604020202020204" charset="0"/>
              <a:ea typeface="Open Sans" pitchFamily="34" charset="0"/>
              <a:cs typeface="Open Sans" pitchFamily="34" charset="0"/>
            </a:endParaRPr>
          </a:p>
          <a:p>
            <a:pPr marL="571489" indent="-571489">
              <a:buFont typeface="Arial" panose="020B0604020202020204" pitchFamily="34" charset="0"/>
              <a:buChar char="•"/>
            </a:pPr>
            <a:r>
              <a:rPr lang="en-US" sz="3600" dirty="0">
                <a:solidFill>
                  <a:prstClr val="black"/>
                </a:solidFill>
                <a:latin typeface="Raleway" panose="020B0604020202020204" charset="0"/>
                <a:ea typeface="Open Sans" pitchFamily="34" charset="0"/>
                <a:cs typeface="Open Sans" pitchFamily="34" charset="0"/>
              </a:rPr>
              <a:t>Discuss the issue over at least 2 meetings before moving to a </a:t>
            </a:r>
            <a:r>
              <a:rPr lang="en-US" sz="3600" b="1" dirty="0">
                <a:solidFill>
                  <a:prstClr val="black"/>
                </a:solidFill>
                <a:latin typeface="Raleway" panose="020B0604020202020204" charset="0"/>
                <a:ea typeface="Open Sans" pitchFamily="34" charset="0"/>
                <a:cs typeface="Open Sans" pitchFamily="34" charset="0"/>
              </a:rPr>
              <a:t>decision</a:t>
            </a:r>
          </a:p>
        </p:txBody>
      </p:sp>
      <p:sp>
        <p:nvSpPr>
          <p:cNvPr id="22" name="Parallelogram 21"/>
          <p:cNvSpPr/>
          <p:nvPr/>
        </p:nvSpPr>
        <p:spPr>
          <a:xfrm>
            <a:off x="3341521" y="2812766"/>
            <a:ext cx="4352570" cy="626511"/>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a:endParaRPr lang="en-US" dirty="0">
              <a:solidFill>
                <a:prstClr val="white"/>
              </a:solidFill>
            </a:endParaRPr>
          </a:p>
        </p:txBody>
      </p:sp>
      <p:sp>
        <p:nvSpPr>
          <p:cNvPr id="9" name="Oval 8"/>
          <p:cNvSpPr/>
          <p:nvPr/>
        </p:nvSpPr>
        <p:spPr>
          <a:xfrm>
            <a:off x="16281017" y="7484439"/>
            <a:ext cx="1080000" cy="1080000"/>
          </a:xfrm>
          <a:prstGeom prst="ellipse">
            <a:avLst/>
          </a:prstGeom>
          <a:solidFill>
            <a:srgbClr val="848388"/>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a:endParaRPr lang="en-US" dirty="0">
              <a:solidFill>
                <a:prstClr val="white"/>
              </a:solidFill>
            </a:endParaRPr>
          </a:p>
        </p:txBody>
      </p:sp>
      <p:pic>
        <p:nvPicPr>
          <p:cNvPr id="11" name="Picture 10">
            <a:extLst>
              <a:ext uri="{FF2B5EF4-FFF2-40B4-BE49-F238E27FC236}">
                <a16:creationId xmlns:a16="http://schemas.microsoft.com/office/drawing/2014/main" id="{9A2209E6-4969-450F-9DCA-10EB6858F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2910" y="7616332"/>
            <a:ext cx="816214" cy="816214"/>
          </a:xfrm>
          <a:prstGeom prst="rect">
            <a:avLst/>
          </a:prstGeom>
          <a:effectLst>
            <a:innerShdw blurRad="1270000" dist="2540000" dir="21540000">
              <a:schemeClr val="bg1"/>
            </a:innerShdw>
          </a:effectLst>
        </p:spPr>
      </p:pic>
    </p:spTree>
    <p:extLst>
      <p:ext uri="{BB962C8B-B14F-4D97-AF65-F5344CB8AC3E}">
        <p14:creationId xmlns:p14="http://schemas.microsoft.com/office/powerpoint/2010/main" val="10924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Effect transition="in" filter="fade">
                                      <p:cBhvr>
                                        <p:cTn id="33" dur="1000"/>
                                        <p:tgtEl>
                                          <p:spTgt spid="19">
                                            <p:txEl>
                                              <p:pRg st="2" end="2"/>
                                            </p:txEl>
                                          </p:spTgt>
                                        </p:tgtEl>
                                      </p:cBhvr>
                                    </p:animEffect>
                                    <p:anim calcmode="lin" valueType="num">
                                      <p:cBhvr>
                                        <p:cTn id="3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animEffect transition="in" filter="fade">
                                      <p:cBhvr>
                                        <p:cTn id="39" dur="1000"/>
                                        <p:tgtEl>
                                          <p:spTgt spid="19">
                                            <p:txEl>
                                              <p:pRg st="4" end="4"/>
                                            </p:txEl>
                                          </p:spTgt>
                                        </p:tgtEl>
                                      </p:cBhvr>
                                    </p:animEffect>
                                    <p:anim calcmode="lin" valueType="num">
                                      <p:cBhvr>
                                        <p:cTn id="40"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C52C75-49A4-44CB-9450-1EFB0F3C1AC8}"/>
              </a:ext>
            </a:extLst>
          </p:cNvPr>
          <p:cNvPicPr>
            <a:picLocks noChangeAspect="1"/>
          </p:cNvPicPr>
          <p:nvPr/>
        </p:nvPicPr>
        <p:blipFill>
          <a:blip r:embed="rId3">
            <a:extLst>
              <a:ext uri="{28A0092B-C50C-407E-A947-70E740481C1C}">
                <a14:useLocalDpi xmlns:a14="http://schemas.microsoft.com/office/drawing/2010/main" val="0"/>
              </a:ext>
            </a:extLst>
          </a:blip>
          <a:srcRect l="317" r="317"/>
          <a:stretch/>
        </p:blipFill>
        <p:spPr>
          <a:xfrm>
            <a:off x="9227275" y="846445"/>
            <a:ext cx="9041382" cy="8297555"/>
          </a:xfrm>
          <a:prstGeom prst="rect">
            <a:avLst/>
          </a:prstGeom>
          <a:ln w="28575">
            <a:solidFill>
              <a:srgbClr val="1D5C87"/>
            </a:solidFill>
          </a:ln>
        </p:spPr>
      </p:pic>
      <p:sp>
        <p:nvSpPr>
          <p:cNvPr id="17" name="Parallelogram 16"/>
          <p:cNvSpPr/>
          <p:nvPr/>
        </p:nvSpPr>
        <p:spPr>
          <a:xfrm>
            <a:off x="530098" y="1409117"/>
            <a:ext cx="8424990" cy="1253020"/>
          </a:xfrm>
          <a:prstGeom prst="parallelogram">
            <a:avLst>
              <a:gd name="adj" fmla="val 39129"/>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1106540" y="1439103"/>
            <a:ext cx="7544262"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Meeting Minutes</a:t>
            </a:r>
          </a:p>
        </p:txBody>
      </p:sp>
      <p:sp>
        <p:nvSpPr>
          <p:cNvPr id="19" name="TextBox 18"/>
          <p:cNvSpPr txBox="1"/>
          <p:nvPr/>
        </p:nvSpPr>
        <p:spPr>
          <a:xfrm>
            <a:off x="1106540" y="4136508"/>
            <a:ext cx="7391348" cy="4539953"/>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Provides a clear and concise </a:t>
            </a:r>
            <a:r>
              <a:rPr lang="en-US" sz="3400" b="1" dirty="0">
                <a:solidFill>
                  <a:prstClr val="black"/>
                </a:solidFill>
                <a:latin typeface="Raleway" panose="020B0604020202020204" charset="0"/>
                <a:ea typeface="Open Sans" pitchFamily="34" charset="0"/>
                <a:cs typeface="Open Sans" pitchFamily="34" charset="0"/>
              </a:rPr>
              <a:t>record</a:t>
            </a:r>
            <a:r>
              <a:rPr lang="en-US" sz="3400" dirty="0">
                <a:solidFill>
                  <a:prstClr val="black"/>
                </a:solidFill>
                <a:latin typeface="Raleway" panose="020B0604020202020204" charset="0"/>
                <a:ea typeface="Open Sans" pitchFamily="34" charset="0"/>
                <a:cs typeface="Open Sans" pitchFamily="34" charset="0"/>
              </a:rPr>
              <a:t> of each Board meeting</a:t>
            </a:r>
          </a:p>
          <a:p>
            <a:pPr marL="457200" indent="-457200" defTabSz="1373883">
              <a:buFont typeface="Arial" panose="020B0604020202020204" pitchFamily="34" charset="0"/>
              <a:buChar char="•"/>
            </a:pPr>
            <a:endParaRPr lang="en-US" sz="2400" dirty="0">
              <a:solidFill>
                <a:prstClr val="black"/>
              </a:solidFill>
              <a:latin typeface="Raleway" panose="020B0604020202020204" charset="0"/>
              <a:ea typeface="Open Sans" pitchFamily="34" charset="0"/>
              <a:cs typeface="Open Sans" pitchFamily="34" charset="0"/>
            </a:endParaRPr>
          </a:p>
          <a:p>
            <a:pPr marL="457200" indent="-457200" defTabSz="1373883">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Each </a:t>
            </a:r>
            <a:r>
              <a:rPr lang="en-US" sz="3400" b="1" dirty="0">
                <a:solidFill>
                  <a:prstClr val="black"/>
                </a:solidFill>
                <a:latin typeface="Raleway" panose="020B0604020202020204" charset="0"/>
                <a:ea typeface="Open Sans" pitchFamily="34" charset="0"/>
                <a:cs typeface="Open Sans" pitchFamily="34" charset="0"/>
              </a:rPr>
              <a:t>decision</a:t>
            </a:r>
            <a:r>
              <a:rPr lang="en-US" sz="3400" dirty="0">
                <a:solidFill>
                  <a:prstClr val="black"/>
                </a:solidFill>
                <a:latin typeface="Raleway" panose="020B0604020202020204" charset="0"/>
                <a:ea typeface="Open Sans" pitchFamily="34" charset="0"/>
                <a:cs typeface="Open Sans" pitchFamily="34" charset="0"/>
              </a:rPr>
              <a:t> and succinct relevant </a:t>
            </a:r>
            <a:r>
              <a:rPr lang="en-US" sz="3400" b="1" dirty="0">
                <a:solidFill>
                  <a:prstClr val="black"/>
                </a:solidFill>
                <a:latin typeface="Raleway" panose="020B0604020202020204" charset="0"/>
                <a:ea typeface="Open Sans" pitchFamily="34" charset="0"/>
                <a:cs typeface="Open Sans" pitchFamily="34" charset="0"/>
              </a:rPr>
              <a:t>conversation</a:t>
            </a:r>
            <a:r>
              <a:rPr lang="en-US" sz="3400" dirty="0">
                <a:solidFill>
                  <a:prstClr val="black"/>
                </a:solidFill>
                <a:latin typeface="Raleway" panose="020B0604020202020204" charset="0"/>
                <a:ea typeface="Open Sans" pitchFamily="34" charset="0"/>
                <a:cs typeface="Open Sans" pitchFamily="34" charset="0"/>
              </a:rPr>
              <a:t> is recorded</a:t>
            </a:r>
          </a:p>
          <a:p>
            <a:pPr defTabSz="1373883"/>
            <a:endParaRPr lang="en-US" sz="2400" dirty="0">
              <a:solidFill>
                <a:prstClr val="black"/>
              </a:solidFill>
              <a:latin typeface="Raleway" panose="020B0604020202020204" charset="0"/>
              <a:ea typeface="Open Sans" pitchFamily="34" charset="0"/>
              <a:cs typeface="Open Sans" pitchFamily="34" charset="0"/>
            </a:endParaRPr>
          </a:p>
          <a:p>
            <a:pPr marL="457200" indent="-457200" defTabSz="1373883">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In Camera discussions are not recorded</a:t>
            </a:r>
          </a:p>
        </p:txBody>
      </p:sp>
      <p:grpSp>
        <p:nvGrpSpPr>
          <p:cNvPr id="2" name="Group 1"/>
          <p:cNvGrpSpPr/>
          <p:nvPr/>
        </p:nvGrpSpPr>
        <p:grpSpPr>
          <a:xfrm>
            <a:off x="3449721" y="2640795"/>
            <a:ext cx="4352570" cy="798672"/>
            <a:chOff x="2759411" y="2799918"/>
            <a:chExt cx="4352570" cy="798672"/>
          </a:xfrm>
        </p:grpSpPr>
        <p:sp>
          <p:nvSpPr>
            <p:cNvPr id="22" name="Parallelogram 21"/>
            <p:cNvSpPr/>
            <p:nvPr/>
          </p:nvSpPr>
          <p:spPr>
            <a:xfrm>
              <a:off x="2759411" y="2966159"/>
              <a:ext cx="4352570" cy="626511"/>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3" name="Rectangle 22"/>
            <p:cNvSpPr/>
            <p:nvPr/>
          </p:nvSpPr>
          <p:spPr>
            <a:xfrm>
              <a:off x="2759411" y="2799918"/>
              <a:ext cx="4352570" cy="798672"/>
            </a:xfrm>
            <a:prstGeom prst="rect">
              <a:avLst/>
            </a:prstGeom>
          </p:spPr>
          <p:txBody>
            <a:bodyPr wrap="square" lIns="137407" tIns="68703" rIns="137407" bIns="68703">
              <a:spAutoFit/>
            </a:bodyPr>
            <a:lstStyle/>
            <a:p>
              <a:pPr algn="ctr" defTabSz="1373883">
                <a:lnSpc>
                  <a:spcPct val="150000"/>
                </a:lnSpc>
              </a:pPr>
              <a:endPar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endParaRPr>
            </a:p>
          </p:txBody>
        </p:sp>
      </p:grpSp>
      <p:grpSp>
        <p:nvGrpSpPr>
          <p:cNvPr id="6" name="Group 5">
            <a:extLst>
              <a:ext uri="{FF2B5EF4-FFF2-40B4-BE49-F238E27FC236}">
                <a16:creationId xmlns:a16="http://schemas.microsoft.com/office/drawing/2014/main" id="{290AA7AE-96B0-4486-98E8-DC69782930D6}"/>
              </a:ext>
            </a:extLst>
          </p:cNvPr>
          <p:cNvGrpSpPr/>
          <p:nvPr/>
        </p:nvGrpSpPr>
        <p:grpSpPr>
          <a:xfrm>
            <a:off x="16868748" y="6943731"/>
            <a:ext cx="1080000" cy="1080000"/>
            <a:chOff x="16238510" y="7534281"/>
            <a:chExt cx="1080000" cy="1080000"/>
          </a:xfrm>
        </p:grpSpPr>
        <p:sp>
          <p:nvSpPr>
            <p:cNvPr id="12" name="Oval 11"/>
            <p:cNvSpPr/>
            <p:nvPr/>
          </p:nvSpPr>
          <p:spPr>
            <a:xfrm>
              <a:off x="16238510" y="7534281"/>
              <a:ext cx="1080000" cy="1080000"/>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1373883"/>
              <a:endParaRPr lang="en-US" sz="2900" dirty="0">
                <a:solidFill>
                  <a:prstClr val="white"/>
                </a:solidFill>
                <a:latin typeface="Calibri"/>
              </a:endParaRPr>
            </a:p>
          </p:txBody>
        </p:sp>
        <p:pic>
          <p:nvPicPr>
            <p:cNvPr id="11" name="Picture 10">
              <a:extLst>
                <a:ext uri="{FF2B5EF4-FFF2-40B4-BE49-F238E27FC236}">
                  <a16:creationId xmlns:a16="http://schemas.microsoft.com/office/drawing/2014/main" id="{F12BB2F1-9A7C-4BE4-8D33-E2145E071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8025" y="7777929"/>
              <a:ext cx="660969" cy="592704"/>
            </a:xfrm>
            <a:prstGeom prst="rect">
              <a:avLst/>
            </a:prstGeom>
            <a:effectLst>
              <a:innerShdw blurRad="1270000" dist="2540000" dir="21540000">
                <a:schemeClr val="bg1"/>
              </a:innerShdw>
            </a:effectLst>
          </p:spPr>
        </p:pic>
      </p:grpSp>
    </p:spTree>
    <p:extLst>
      <p:ext uri="{BB962C8B-B14F-4D97-AF65-F5344CB8AC3E}">
        <p14:creationId xmlns:p14="http://schemas.microsoft.com/office/powerpoint/2010/main" val="42151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1000"/>
                                        <p:tgtEl>
                                          <p:spTgt spid="19">
                                            <p:txEl>
                                              <p:pRg st="2" end="2"/>
                                            </p:txEl>
                                          </p:spTgt>
                                        </p:tgtEl>
                                      </p:cBhvr>
                                    </p:animEffect>
                                    <p:anim calcmode="lin" valueType="num">
                                      <p:cBhvr>
                                        <p:cTn id="2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animEffect transition="in" filter="fade">
                                      <p:cBhvr>
                                        <p:cTn id="29" dur="1000"/>
                                        <p:tgtEl>
                                          <p:spTgt spid="19">
                                            <p:txEl>
                                              <p:pRg st="4" end="4"/>
                                            </p:txEl>
                                          </p:spTgt>
                                        </p:tgtEl>
                                      </p:cBhvr>
                                    </p:animEffect>
                                    <p:anim calcmode="lin" valueType="num">
                                      <p:cBhvr>
                                        <p:cTn id="30"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Dashboard Feb 2019.pptx - PowerPoint">
            <a:extLst>
              <a:ext uri="{FF2B5EF4-FFF2-40B4-BE49-F238E27FC236}">
                <a16:creationId xmlns:a16="http://schemas.microsoft.com/office/drawing/2014/main" id="{20C52C75-49A4-44CB-9450-1EFB0F3C1AC8}"/>
              </a:ext>
            </a:extLst>
          </p:cNvPr>
          <p:cNvPicPr>
            <a:picLocks noChangeAspect="1"/>
          </p:cNvPicPr>
          <p:nvPr/>
        </p:nvPicPr>
        <p:blipFill rotWithShape="1">
          <a:blip r:embed="rId3">
            <a:extLst>
              <a:ext uri="{28A0092B-C50C-407E-A947-70E740481C1C}">
                <a14:useLocalDpi xmlns:a14="http://schemas.microsoft.com/office/drawing/2010/main" val="0"/>
              </a:ext>
            </a:extLst>
          </a:blip>
          <a:srcRect l="25248" t="19806" r="7257" b="6673"/>
          <a:stretch/>
        </p:blipFill>
        <p:spPr>
          <a:xfrm>
            <a:off x="7092081" y="2276412"/>
            <a:ext cx="11200683" cy="6604646"/>
          </a:xfrm>
          <a:prstGeom prst="rect">
            <a:avLst/>
          </a:prstGeom>
          <a:ln w="28575">
            <a:solidFill>
              <a:srgbClr val="1D5C87"/>
            </a:solidFill>
          </a:ln>
        </p:spPr>
      </p:pic>
      <p:sp>
        <p:nvSpPr>
          <p:cNvPr id="17" name="Parallelogram 16"/>
          <p:cNvSpPr/>
          <p:nvPr/>
        </p:nvSpPr>
        <p:spPr>
          <a:xfrm>
            <a:off x="530098" y="1409117"/>
            <a:ext cx="9019746" cy="1253020"/>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13" name="TextBox 12"/>
          <p:cNvSpPr txBox="1"/>
          <p:nvPr/>
        </p:nvSpPr>
        <p:spPr>
          <a:xfrm>
            <a:off x="896476" y="1440196"/>
            <a:ext cx="9019746" cy="1246743"/>
          </a:xfrm>
          <a:prstGeom prst="rect">
            <a:avLst/>
          </a:prstGeom>
          <a:noFill/>
        </p:spPr>
        <p:txBody>
          <a:bodyPr wrap="square" lIns="137407" tIns="68703" rIns="137407" bIns="68703" rtlCol="0">
            <a:spAutoFit/>
          </a:bodyPr>
          <a:lstStyle/>
          <a:p>
            <a:pPr defTabSz="1373883"/>
            <a:r>
              <a:rPr lang="en-US" sz="7200" dirty="0">
                <a:solidFill>
                  <a:prstClr val="white"/>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Church Dashboard</a:t>
            </a:r>
          </a:p>
        </p:txBody>
      </p:sp>
      <p:sp>
        <p:nvSpPr>
          <p:cNvPr id="19" name="TextBox 18"/>
          <p:cNvSpPr txBox="1"/>
          <p:nvPr/>
        </p:nvSpPr>
        <p:spPr>
          <a:xfrm>
            <a:off x="1106541" y="4136507"/>
            <a:ext cx="5483221" cy="4047510"/>
          </a:xfrm>
          <a:prstGeom prst="rect">
            <a:avLst/>
          </a:prstGeom>
          <a:noFill/>
        </p:spPr>
        <p:txBody>
          <a:bodyPr wrap="square" lIns="137407" tIns="68703" rIns="137407" bIns="68703" rtlCol="0">
            <a:spAutoFit/>
          </a:bodyPr>
          <a:lstStyle/>
          <a:p>
            <a:pPr marL="457200" indent="-457200" defTabSz="1373883">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Provides a </a:t>
            </a:r>
            <a:r>
              <a:rPr lang="en-US" sz="3400" b="1" dirty="0">
                <a:solidFill>
                  <a:prstClr val="black"/>
                </a:solidFill>
                <a:latin typeface="Raleway" panose="020B0604020202020204" charset="0"/>
                <a:ea typeface="Open Sans" pitchFamily="34" charset="0"/>
                <a:cs typeface="Open Sans" pitchFamily="34" charset="0"/>
              </a:rPr>
              <a:t>snapshot</a:t>
            </a:r>
            <a:r>
              <a:rPr lang="en-US" sz="3400" dirty="0">
                <a:solidFill>
                  <a:prstClr val="black"/>
                </a:solidFill>
                <a:latin typeface="Raleway" panose="020B0604020202020204" charset="0"/>
                <a:ea typeface="Open Sans" pitchFamily="34" charset="0"/>
                <a:cs typeface="Open Sans" pitchFamily="34" charset="0"/>
              </a:rPr>
              <a:t> of church information at each Board meeting</a:t>
            </a:r>
          </a:p>
          <a:p>
            <a:pPr marL="457200" indent="-457200" defTabSz="1373883">
              <a:buFont typeface="Arial" panose="020B0604020202020204" pitchFamily="34" charset="0"/>
              <a:buChar char="•"/>
            </a:pPr>
            <a:endParaRPr lang="en-US" sz="1600" dirty="0">
              <a:solidFill>
                <a:prstClr val="black"/>
              </a:solidFill>
              <a:latin typeface="Raleway" panose="020B0604020202020204" charset="0"/>
              <a:ea typeface="Open Sans" pitchFamily="34" charset="0"/>
              <a:cs typeface="Open Sans" pitchFamily="34" charset="0"/>
            </a:endParaRPr>
          </a:p>
          <a:p>
            <a:pPr marL="457200" indent="-457200" defTabSz="1373883">
              <a:buFont typeface="Arial" panose="020B0604020202020204" pitchFamily="34" charset="0"/>
              <a:buChar char="•"/>
            </a:pPr>
            <a:r>
              <a:rPr lang="en-US" sz="3400" dirty="0">
                <a:solidFill>
                  <a:prstClr val="black"/>
                </a:solidFill>
                <a:latin typeface="Raleway" panose="020B0604020202020204" charset="0"/>
                <a:ea typeface="Open Sans" pitchFamily="34" charset="0"/>
                <a:cs typeface="Open Sans" pitchFamily="34" charset="0"/>
              </a:rPr>
              <a:t>Each area is updated with information to give a clear picture of the </a:t>
            </a:r>
            <a:r>
              <a:rPr lang="en-US" sz="3400" b="1" dirty="0">
                <a:solidFill>
                  <a:prstClr val="black"/>
                </a:solidFill>
                <a:latin typeface="Raleway" panose="020B0604020202020204" charset="0"/>
                <a:ea typeface="Open Sans" pitchFamily="34" charset="0"/>
                <a:cs typeface="Open Sans" pitchFamily="34" charset="0"/>
              </a:rPr>
              <a:t>current status</a:t>
            </a:r>
          </a:p>
        </p:txBody>
      </p:sp>
      <p:grpSp>
        <p:nvGrpSpPr>
          <p:cNvPr id="2" name="Group 1"/>
          <p:cNvGrpSpPr/>
          <p:nvPr/>
        </p:nvGrpSpPr>
        <p:grpSpPr>
          <a:xfrm>
            <a:off x="3449721" y="2640795"/>
            <a:ext cx="4352570" cy="798672"/>
            <a:chOff x="2759411" y="2799918"/>
            <a:chExt cx="4352570" cy="798672"/>
          </a:xfrm>
        </p:grpSpPr>
        <p:sp>
          <p:nvSpPr>
            <p:cNvPr id="22" name="Parallelogram 21"/>
            <p:cNvSpPr/>
            <p:nvPr/>
          </p:nvSpPr>
          <p:spPr>
            <a:xfrm>
              <a:off x="2759411" y="2966159"/>
              <a:ext cx="4352570" cy="626511"/>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1373883"/>
              <a:endParaRPr lang="en-US" sz="2900" dirty="0">
                <a:solidFill>
                  <a:prstClr val="white"/>
                </a:solidFill>
                <a:latin typeface="Calibri"/>
              </a:endParaRPr>
            </a:p>
          </p:txBody>
        </p:sp>
        <p:sp>
          <p:nvSpPr>
            <p:cNvPr id="23" name="Rectangle 22"/>
            <p:cNvSpPr/>
            <p:nvPr/>
          </p:nvSpPr>
          <p:spPr>
            <a:xfrm>
              <a:off x="2759411" y="2799918"/>
              <a:ext cx="4352570" cy="798672"/>
            </a:xfrm>
            <a:prstGeom prst="rect">
              <a:avLst/>
            </a:prstGeom>
          </p:spPr>
          <p:txBody>
            <a:bodyPr wrap="square" lIns="137407" tIns="68703" rIns="137407" bIns="68703">
              <a:spAutoFit/>
            </a:bodyPr>
            <a:lstStyle/>
            <a:p>
              <a:pPr algn="ctr" defTabSz="1373883">
                <a:lnSpc>
                  <a:spcPct val="150000"/>
                </a:lnSpc>
              </a:pPr>
              <a:endParaRPr lang="en-US" sz="3200" b="1" dirty="0">
                <a:solidFill>
                  <a:prstClr val="white"/>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endParaRPr>
            </a:p>
          </p:txBody>
        </p:sp>
      </p:grpSp>
    </p:spTree>
    <p:extLst>
      <p:ext uri="{BB962C8B-B14F-4D97-AF65-F5344CB8AC3E}">
        <p14:creationId xmlns:p14="http://schemas.microsoft.com/office/powerpoint/2010/main" val="17988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1000"/>
                                        <p:tgtEl>
                                          <p:spTgt spid="19">
                                            <p:txEl>
                                              <p:pRg st="2" end="2"/>
                                            </p:txEl>
                                          </p:spTgt>
                                        </p:tgtEl>
                                      </p:cBhvr>
                                    </p:animEffect>
                                    <p:anim calcmode="lin" valueType="num">
                                      <p:cBhvr>
                                        <p:cTn id="2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558438" y="3896416"/>
            <a:ext cx="663754" cy="662201"/>
          </a:xfrm>
          <a:prstGeom prst="ellipse">
            <a:avLst/>
          </a:prstGeom>
          <a:solidFill>
            <a:srgbClr val="2677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2355089" y="3809326"/>
            <a:ext cx="7104401" cy="1123633"/>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Against things that would hinder achievement of the ENDS</a:t>
            </a:r>
            <a:endParaRPr kumimoji="0" lang="en-US" sz="3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23" name="Oval 22"/>
          <p:cNvSpPr/>
          <p:nvPr/>
        </p:nvSpPr>
        <p:spPr>
          <a:xfrm>
            <a:off x="1558438" y="5773115"/>
            <a:ext cx="663754" cy="662201"/>
          </a:xfrm>
          <a:prstGeom prst="ellipse">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2222193" y="5749184"/>
            <a:ext cx="6322897" cy="1077218"/>
          </a:xfrm>
          <a:prstGeom prst="rect">
            <a:avLst/>
          </a:prstGeom>
        </p:spPr>
        <p:txBody>
          <a:bodyPr wrap="square">
            <a:spAutoFit/>
          </a:bodyPr>
          <a:lstStyle/>
          <a:p>
            <a:pPr marL="177797" marR="0" lvl="0" indent="0" algn="l" defTabSz="13737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Against endangerment of the church and its resources</a:t>
            </a:r>
            <a:endParaRPr kumimoji="0" lang="en-US" sz="3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6" name="TextBox 5"/>
          <p:cNvSpPr txBox="1"/>
          <p:nvPr/>
        </p:nvSpPr>
        <p:spPr>
          <a:xfrm>
            <a:off x="1721206" y="2819357"/>
            <a:ext cx="3070746" cy="707886"/>
          </a:xfrm>
          <a:prstGeom prst="rect">
            <a:avLst/>
          </a:prstGeom>
          <a:no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Oswald" panose="020B0604020202020204" charset="0"/>
                <a:ea typeface="+mn-ea"/>
                <a:cs typeface="+mn-cs"/>
              </a:rPr>
              <a:t>PROTECT:</a:t>
            </a: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613127" y="3465691"/>
            <a:ext cx="4930112" cy="32807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44769BF-7B44-0686-5C23-7FDDE67B9D94}"/>
              </a:ext>
            </a:extLst>
          </p:cNvPr>
          <p:cNvGrpSpPr/>
          <p:nvPr/>
        </p:nvGrpSpPr>
        <p:grpSpPr>
          <a:xfrm>
            <a:off x="3006398" y="607774"/>
            <a:ext cx="12321465" cy="1492965"/>
            <a:chOff x="1664991" y="869119"/>
            <a:chExt cx="12321465" cy="1492965"/>
          </a:xfrm>
        </p:grpSpPr>
        <p:sp>
          <p:nvSpPr>
            <p:cNvPr id="14" name="Parallelogram 13">
              <a:extLst>
                <a:ext uri="{FF2B5EF4-FFF2-40B4-BE49-F238E27FC236}">
                  <a16:creationId xmlns:a16="http://schemas.microsoft.com/office/drawing/2014/main" id="{9BB560C4-8561-2E20-80D5-677C8D0B46AE}"/>
                </a:ext>
              </a:extLst>
            </p:cNvPr>
            <p:cNvSpPr/>
            <p:nvPr/>
          </p:nvSpPr>
          <p:spPr>
            <a:xfrm>
              <a:off x="8292622" y="869119"/>
              <a:ext cx="3927226" cy="1462545"/>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9C993D5-753C-7098-0B35-F294216B89E9}"/>
                </a:ext>
              </a:extLst>
            </p:cNvPr>
            <p:cNvSpPr txBox="1"/>
            <p:nvPr/>
          </p:nvSpPr>
          <p:spPr>
            <a:xfrm>
              <a:off x="1664991" y="869119"/>
              <a:ext cx="12321465" cy="1492965"/>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rPr>
                <a:t>GOVERNING </a:t>
              </a:r>
              <a:r>
                <a:rPr kumimoji="0" lang="en-US" sz="8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itchFamily="34" charset="0"/>
                  <a:ea typeface="Droid Sans" pitchFamily="34" charset="0"/>
                  <a:cs typeface="Droid Sans" pitchFamily="34" charset="0"/>
                </a:rPr>
                <a:t>ROLE</a:t>
              </a:r>
              <a:endParaRPr kumimoji="0" lang="en-US" sz="8800" b="0" i="0" u="none" strike="noStrike" kern="1200" cap="none" spc="0" normalizeH="0" baseline="0" noProof="0" dirty="0">
                <a:ln>
                  <a:noFill/>
                </a:ln>
                <a:solidFill>
                  <a:prstClr val="black"/>
                </a:solidFill>
                <a:effectLst/>
                <a:uLnTx/>
                <a:uFillTx/>
                <a:latin typeface="Raleway" pitchFamily="34" charset="0"/>
                <a:ea typeface="Droid Sans" pitchFamily="34" charset="0"/>
                <a:cs typeface="Droid Sans" pitchFamily="34" charset="0"/>
              </a:endParaRPr>
            </a:p>
          </p:txBody>
        </p:sp>
      </p:grpSp>
      <p:sp>
        <p:nvSpPr>
          <p:cNvPr id="22" name="Rectangle 21">
            <a:extLst>
              <a:ext uri="{FF2B5EF4-FFF2-40B4-BE49-F238E27FC236}">
                <a16:creationId xmlns:a16="http://schemas.microsoft.com/office/drawing/2014/main" id="{2E85EC3E-D82D-69ED-76D8-F308D8099C30}"/>
              </a:ext>
            </a:extLst>
          </p:cNvPr>
          <p:cNvSpPr/>
          <p:nvPr/>
        </p:nvSpPr>
        <p:spPr>
          <a:xfrm>
            <a:off x="11713402" y="7612519"/>
            <a:ext cx="5471750" cy="2677656"/>
          </a:xfrm>
          <a:prstGeom prst="rect">
            <a:avLst/>
          </a:prstGeom>
        </p:spPr>
        <p:txBody>
          <a:bodyPr wrap="square">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1D5C87"/>
                </a:solidFill>
                <a:effectLst/>
                <a:uLnTx/>
                <a:uFillTx/>
                <a:latin typeface="Oswald" pitchFamily="2" charset="0"/>
                <a:ea typeface="Droid Sans" pitchFamily="34" charset="0"/>
                <a:cs typeface="Droid Sans" pitchFamily="34" charset="0"/>
              </a:rPr>
              <a:t>////////////</a:t>
            </a:r>
            <a:endParaRPr kumimoji="0" lang="en-CA" sz="8400" b="0" i="0" u="none" strike="noStrike" kern="1200" cap="none" spc="0" normalizeH="0" baseline="0" noProof="0" dirty="0">
              <a:ln>
                <a:noFill/>
              </a:ln>
              <a:solidFill>
                <a:srgbClr val="1D5C87"/>
              </a:solidFill>
              <a:effectLst/>
              <a:uLnTx/>
              <a:uFillTx/>
              <a:latin typeface="Calibri"/>
              <a:ea typeface="+mn-ea"/>
              <a:cs typeface="+mn-cs"/>
            </a:endParaRPr>
          </a:p>
        </p:txBody>
      </p:sp>
    </p:spTree>
    <p:extLst>
      <p:ext uri="{BB962C8B-B14F-4D97-AF65-F5344CB8AC3E}">
        <p14:creationId xmlns:p14="http://schemas.microsoft.com/office/powerpoint/2010/main" val="36075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5" grpId="0"/>
      <p:bldP spid="6" grpId="0"/>
      <p:bldP spid="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ard of Elders Self-Assessment Aug 2016.pdf - Adobe Acrobat Pro DC"/>
          <p:cNvPicPr>
            <a:picLocks noChangeAspect="1"/>
          </p:cNvPicPr>
          <p:nvPr/>
        </p:nvPicPr>
        <p:blipFill rotWithShape="1">
          <a:blip r:embed="rId3">
            <a:extLst>
              <a:ext uri="{28A0092B-C50C-407E-A947-70E740481C1C}">
                <a14:useLocalDpi xmlns:a14="http://schemas.microsoft.com/office/drawing/2010/main" val="0"/>
              </a:ext>
            </a:extLst>
          </a:blip>
          <a:srcRect l="1390" t="12811" r="19478" b="10850"/>
          <a:stretch/>
        </p:blipFill>
        <p:spPr>
          <a:xfrm>
            <a:off x="6981777" y="1068948"/>
            <a:ext cx="11310987" cy="8100811"/>
          </a:xfrm>
          <a:prstGeom prst="rect">
            <a:avLst/>
          </a:prstGeom>
          <a:ln w="28575">
            <a:solidFill>
              <a:schemeClr val="tx2"/>
            </a:solidFill>
          </a:ln>
        </p:spPr>
      </p:pic>
      <p:sp>
        <p:nvSpPr>
          <p:cNvPr id="17" name="Parallelogram 16"/>
          <p:cNvSpPr/>
          <p:nvPr/>
        </p:nvSpPr>
        <p:spPr>
          <a:xfrm>
            <a:off x="703364" y="1366914"/>
            <a:ext cx="11185425" cy="1253020"/>
          </a:xfrm>
          <a:prstGeom prst="parallelogram">
            <a:avLst>
              <a:gd name="adj" fmla="val 39129"/>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914382">
              <a:defRPr/>
            </a:pPr>
            <a:endParaRPr lang="en-US" sz="1800" kern="0" dirty="0">
              <a:solidFill>
                <a:sysClr val="windowText" lastClr="000000"/>
              </a:solidFill>
            </a:endParaRPr>
          </a:p>
        </p:txBody>
      </p:sp>
      <p:sp>
        <p:nvSpPr>
          <p:cNvPr id="13" name="TextBox 12"/>
          <p:cNvSpPr txBox="1"/>
          <p:nvPr/>
        </p:nvSpPr>
        <p:spPr>
          <a:xfrm>
            <a:off x="1199595" y="1351850"/>
            <a:ext cx="11281621" cy="1246743"/>
          </a:xfrm>
          <a:prstGeom prst="rect">
            <a:avLst/>
          </a:prstGeom>
          <a:noFill/>
        </p:spPr>
        <p:txBody>
          <a:bodyPr wrap="square" lIns="137407" tIns="68703" rIns="137407" bIns="68703" rtlCol="0">
            <a:spAutoFit/>
          </a:bodyPr>
          <a:lstStyle/>
          <a:p>
            <a:pPr defTabSz="914382">
              <a:defRPr/>
            </a:pPr>
            <a:r>
              <a:rPr lang="en-US" sz="7200" kern="0" dirty="0">
                <a:solidFill>
                  <a:schemeClr val="bg1"/>
                </a:solidFill>
                <a:effectLst>
                  <a:outerShdw blurRad="38100" dist="38100" dir="2700000" algn="tl">
                    <a:srgbClr val="000000">
                      <a:alpha val="43137"/>
                    </a:srgbClr>
                  </a:outerShdw>
                </a:effectLst>
                <a:latin typeface="Raleway" pitchFamily="34" charset="0"/>
                <a:ea typeface="Droid Sans" pitchFamily="34" charset="0"/>
                <a:cs typeface="Droid Sans" pitchFamily="34" charset="0"/>
              </a:rPr>
              <a:t>Board Self-Assessment</a:t>
            </a:r>
          </a:p>
        </p:txBody>
      </p:sp>
      <p:sp>
        <p:nvSpPr>
          <p:cNvPr id="22" name="Parallelogram 21"/>
          <p:cNvSpPr/>
          <p:nvPr/>
        </p:nvSpPr>
        <p:spPr>
          <a:xfrm>
            <a:off x="2600169" y="2760715"/>
            <a:ext cx="5029200" cy="626511"/>
          </a:xfrm>
          <a:prstGeom prst="parallelogram">
            <a:avLst>
              <a:gd name="adj" fmla="val 39129"/>
            </a:avLst>
          </a:prstGeom>
          <a:solidFill>
            <a:srgbClr val="88BDE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r" defTabSz="914382">
              <a:defRPr/>
            </a:pPr>
            <a:endParaRPr lang="en-US" sz="1800" kern="0" dirty="0">
              <a:solidFill>
                <a:sysClr val="windowText" lastClr="000000"/>
              </a:solidFill>
            </a:endParaRPr>
          </a:p>
        </p:txBody>
      </p:sp>
      <p:sp>
        <p:nvSpPr>
          <p:cNvPr id="9" name="Oval 8"/>
          <p:cNvSpPr/>
          <p:nvPr/>
        </p:nvSpPr>
        <p:spPr>
          <a:xfrm>
            <a:off x="16586571" y="7709087"/>
            <a:ext cx="1080000" cy="1080000"/>
          </a:xfrm>
          <a:prstGeom prst="ellipse">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algn="ctr" defTabSz="914382">
              <a:defRPr/>
            </a:pPr>
            <a:endParaRPr lang="en-US" sz="1800" kern="0" dirty="0">
              <a:solidFill>
                <a:sysClr val="windowText" lastClr="000000"/>
              </a:solidFill>
            </a:endParaRPr>
          </a:p>
        </p:txBody>
      </p:sp>
      <p:sp>
        <p:nvSpPr>
          <p:cNvPr id="2" name="Rectangle 1"/>
          <p:cNvSpPr/>
          <p:nvPr/>
        </p:nvSpPr>
        <p:spPr>
          <a:xfrm>
            <a:off x="595273" y="3882562"/>
            <a:ext cx="5585792" cy="1569660"/>
          </a:xfrm>
          <a:prstGeom prst="rect">
            <a:avLst/>
          </a:prstGeom>
        </p:spPr>
        <p:txBody>
          <a:bodyPr wrap="square">
            <a:spAutoFit/>
          </a:bodyPr>
          <a:lstStyle/>
          <a:p>
            <a:pPr marL="457191" indent="-457191" defTabSz="914382">
              <a:buFont typeface="Arial" panose="020B0604020202020204" pitchFamily="34" charset="0"/>
              <a:buChar char="•"/>
              <a:defRPr/>
            </a:pPr>
            <a:r>
              <a:rPr lang="en-US" sz="3200" kern="0" dirty="0">
                <a:solidFill>
                  <a:prstClr val="black"/>
                </a:solidFill>
                <a:latin typeface="Raleway" panose="020B0604020202020204" charset="0"/>
                <a:ea typeface="Open Sans" pitchFamily="34" charset="0"/>
                <a:cs typeface="Open Sans" pitchFamily="34" charset="0"/>
              </a:rPr>
              <a:t>Helps you understand </a:t>
            </a:r>
            <a:r>
              <a:rPr lang="en-US" sz="3200" b="1" kern="0" dirty="0">
                <a:solidFill>
                  <a:prstClr val="black"/>
                </a:solidFill>
                <a:latin typeface="Raleway" panose="020B0604020202020204" charset="0"/>
                <a:ea typeface="Open Sans" pitchFamily="34" charset="0"/>
                <a:cs typeface="Open Sans" pitchFamily="34" charset="0"/>
              </a:rPr>
              <a:t>strengths</a:t>
            </a:r>
            <a:r>
              <a:rPr lang="en-US" sz="3200" kern="0" dirty="0">
                <a:solidFill>
                  <a:prstClr val="black"/>
                </a:solidFill>
                <a:latin typeface="Raleway" panose="020B0604020202020204" charset="0"/>
                <a:ea typeface="Open Sans" pitchFamily="34" charset="0"/>
                <a:cs typeface="Open Sans" pitchFamily="34" charset="0"/>
              </a:rPr>
              <a:t> and pinpoints </a:t>
            </a:r>
            <a:r>
              <a:rPr lang="en-US" sz="3200" b="1" kern="0" dirty="0">
                <a:solidFill>
                  <a:prstClr val="black"/>
                </a:solidFill>
                <a:latin typeface="Raleway" panose="020B0604020202020204" charset="0"/>
                <a:ea typeface="Open Sans" pitchFamily="34" charset="0"/>
                <a:cs typeface="Open Sans" pitchFamily="34" charset="0"/>
              </a:rPr>
              <a:t>areas to improve </a:t>
            </a:r>
            <a:r>
              <a:rPr lang="en-US" sz="3200" kern="0" dirty="0">
                <a:solidFill>
                  <a:prstClr val="black"/>
                </a:solidFill>
                <a:latin typeface="Raleway" panose="020B0604020202020204" charset="0"/>
                <a:ea typeface="Open Sans" pitchFamily="34" charset="0"/>
                <a:cs typeface="Open Sans" pitchFamily="34" charset="0"/>
              </a:rPr>
              <a:t>in</a:t>
            </a:r>
          </a:p>
        </p:txBody>
      </p:sp>
      <p:sp>
        <p:nvSpPr>
          <p:cNvPr id="11" name="TextBox 10"/>
          <p:cNvSpPr txBox="1"/>
          <p:nvPr/>
        </p:nvSpPr>
        <p:spPr>
          <a:xfrm>
            <a:off x="595273" y="5901113"/>
            <a:ext cx="5585792" cy="2600960"/>
          </a:xfrm>
          <a:prstGeom prst="rect">
            <a:avLst/>
          </a:prstGeom>
          <a:noFill/>
        </p:spPr>
        <p:txBody>
          <a:bodyPr wrap="square" lIns="137407" tIns="68703" rIns="137407" bIns="68703" rtlCol="0">
            <a:spAutoFit/>
          </a:bodyPr>
          <a:lstStyle/>
          <a:p>
            <a:pPr marL="457191" indent="-457191" defTabSz="914382">
              <a:buFont typeface="Arial" panose="020B0604020202020204" pitchFamily="34" charset="0"/>
              <a:buChar char="•"/>
              <a:defRPr/>
            </a:pPr>
            <a:r>
              <a:rPr lang="en-US" sz="3200" kern="0" dirty="0">
                <a:solidFill>
                  <a:sysClr val="windowText" lastClr="000000"/>
                </a:solidFill>
                <a:latin typeface="Raleway" panose="020B0604020202020204" charset="0"/>
                <a:ea typeface="Open Sans" pitchFamily="34" charset="0"/>
                <a:cs typeface="Open Sans" pitchFamily="34" charset="0"/>
              </a:rPr>
              <a:t>Each Board member completes the self-assessment and the Board as a whole discusses the results</a:t>
            </a:r>
          </a:p>
        </p:txBody>
      </p:sp>
      <p:pic>
        <p:nvPicPr>
          <p:cNvPr id="10" name="Picture 9">
            <a:extLst>
              <a:ext uri="{FF2B5EF4-FFF2-40B4-BE49-F238E27FC236}">
                <a16:creationId xmlns:a16="http://schemas.microsoft.com/office/drawing/2014/main" id="{C2AD84E1-61E1-4C3E-96AB-2670F78D7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1555" y="7924071"/>
            <a:ext cx="650032" cy="650032"/>
          </a:xfrm>
          <a:prstGeom prst="rect">
            <a:avLst/>
          </a:prstGeom>
          <a:effectLst>
            <a:innerShdw blurRad="1270000" dist="2540000" dir="21060000">
              <a:schemeClr val="bg1"/>
            </a:innerShdw>
          </a:effectLst>
        </p:spPr>
      </p:pic>
    </p:spTree>
    <p:extLst>
      <p:ext uri="{BB962C8B-B14F-4D97-AF65-F5344CB8AC3E}">
        <p14:creationId xmlns:p14="http://schemas.microsoft.com/office/powerpoint/2010/main" val="23980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22" grpId="0" animBg="1"/>
      <p:bldP spid="9" grpId="0" animBg="1"/>
      <p:bldP spid="2" grpId="0"/>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383179" y="6737956"/>
            <a:ext cx="3169718" cy="1985407"/>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srgbClr val="848388"/>
                </a:solidFill>
                <a:effectLst/>
                <a:uLnTx/>
                <a:uFillTx/>
                <a:latin typeface="Oswald" pitchFamily="2" charset="0"/>
                <a:ea typeface="Droid Sans" pitchFamily="34" charset="0"/>
                <a:cs typeface="Droid Sans" pitchFamily="34" charset="0"/>
              </a:rPr>
              <a:t>///</a:t>
            </a:r>
          </a:p>
        </p:txBody>
      </p:sp>
      <p:sp>
        <p:nvSpPr>
          <p:cNvPr id="5" name="Parallelogram 4"/>
          <p:cNvSpPr/>
          <p:nvPr/>
        </p:nvSpPr>
        <p:spPr>
          <a:xfrm>
            <a:off x="8883615" y="5145088"/>
            <a:ext cx="7174523" cy="1363609"/>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endParaRPr kumimoji="0" lang="en-US" sz="2899"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9455906" y="3552220"/>
            <a:ext cx="7830611" cy="3185736"/>
          </a:xfrm>
          <a:prstGeom prst="rect">
            <a:avLst/>
          </a:prstGeom>
          <a:noFill/>
        </p:spPr>
        <p:txBody>
          <a:bodyPr wrap="square" lIns="137407" tIns="68703" rIns="137407" bIns="68703"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dirty="0">
                <a:ln>
                  <a:noFill/>
                </a:ln>
                <a:solidFill>
                  <a:srgbClr val="000000"/>
                </a:solidFill>
                <a:effectLst/>
                <a:uLnTx/>
                <a:uFillTx/>
                <a:latin typeface="Oswald" pitchFamily="2" charset="0"/>
                <a:ea typeface="Droid Sans" pitchFamily="34" charset="0"/>
                <a:cs typeface="Droid Sans" pitchFamily="34" charset="0"/>
              </a:rPr>
              <a:t>QUESTIONS? </a:t>
            </a:r>
            <a:r>
              <a:rPr kumimoji="0" lang="en-US" sz="9900" b="0" i="0" u="none" strike="noStrike" kern="1200" cap="none" spc="0" normalizeH="0" baseline="0" noProof="0" dirty="0">
                <a:ln>
                  <a:noFill/>
                </a:ln>
                <a:solidFill>
                  <a:prstClr val="white"/>
                </a:solidFill>
                <a:effectLst/>
                <a:uLnTx/>
                <a:uFillTx/>
                <a:latin typeface="Oswald" pitchFamily="2" charset="0"/>
                <a:ea typeface="Droid Sans" pitchFamily="34" charset="0"/>
                <a:cs typeface="Droid Sans" pitchFamily="34" charset="0"/>
              </a:rPr>
              <a:t>COMMENTS?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588" y="1"/>
            <a:ext cx="7817842" cy="102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0225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2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4255856" y="6047568"/>
            <a:ext cx="9211886" cy="1173815"/>
          </a:xfrm>
          <a:prstGeom prst="parallelogram">
            <a:avLst/>
          </a:prstGeom>
          <a:solidFill>
            <a:srgbClr val="1D5C87"/>
          </a:solidFill>
          <a:ln>
            <a:noFill/>
          </a:ln>
        </p:spPr>
        <p:style>
          <a:lnRef idx="2">
            <a:schemeClr val="accent1">
              <a:shade val="50000"/>
            </a:schemeClr>
          </a:lnRef>
          <a:fillRef idx="1">
            <a:schemeClr val="accent1"/>
          </a:fillRef>
          <a:effectRef idx="0">
            <a:schemeClr val="accent1"/>
          </a:effectRef>
          <a:fontRef idx="minor">
            <a:schemeClr val="lt1"/>
          </a:fontRef>
        </p:style>
        <p:txBody>
          <a:bodyPr lIns="137407" tIns="68703" rIns="137407" bIns="68703" rtlCol="0" anchor="ct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Raleway" panose="020B0604020202020204" charset="0"/>
                <a:ea typeface="+mn-ea"/>
                <a:cs typeface="+mn-cs"/>
              </a:rPr>
              <a:t>BOARD LEADERSHIP</a:t>
            </a:r>
          </a:p>
        </p:txBody>
      </p:sp>
      <p:sp>
        <p:nvSpPr>
          <p:cNvPr id="2" name="TextBox 1"/>
          <p:cNvSpPr txBox="1"/>
          <p:nvPr/>
        </p:nvSpPr>
        <p:spPr>
          <a:xfrm>
            <a:off x="4255856" y="1061339"/>
            <a:ext cx="9782638" cy="4986229"/>
          </a:xfrm>
          <a:prstGeom prst="rect">
            <a:avLst/>
          </a:prstGeom>
          <a:noFill/>
        </p:spPr>
        <p:txBody>
          <a:bodyPr wrap="square" lIns="137407" tIns="68703" rIns="137407" bIns="68703" rtlCol="0">
            <a:spAutoFit/>
          </a:bodyPr>
          <a:lstStyle/>
          <a:p>
            <a:pPr marL="0" marR="0" lvl="0" indent="0" algn="ctr" defTabSz="1373785"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0" normalizeH="0" baseline="0" noProof="0" dirty="0">
                <a:ln>
                  <a:noFill/>
                </a:ln>
                <a:solidFill>
                  <a:srgbClr val="000000"/>
                </a:solidFill>
                <a:effectLst/>
                <a:uLnTx/>
                <a:uFillTx/>
                <a:latin typeface="Oswald" pitchFamily="2" charset="0"/>
                <a:ea typeface="+mn-ea"/>
                <a:cs typeface="+mn-cs"/>
              </a:rPr>
              <a:t>Equipping Elders for Effective Leadership </a:t>
            </a:r>
          </a:p>
        </p:txBody>
      </p:sp>
      <p:cxnSp>
        <p:nvCxnSpPr>
          <p:cNvPr id="6" name="Straight Connector 5"/>
          <p:cNvCxnSpPr/>
          <p:nvPr/>
        </p:nvCxnSpPr>
        <p:spPr>
          <a:xfrm>
            <a:off x="11996454"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4008" y="6634474"/>
            <a:ext cx="10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8133" y="8908900"/>
            <a:ext cx="3851547" cy="1173814"/>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C320F922-F622-42AB-807A-1715EF63EDCF}"/>
              </a:ext>
            </a:extLst>
          </p:cNvPr>
          <p:cNvSpPr txBox="1"/>
          <p:nvPr/>
        </p:nvSpPr>
        <p:spPr>
          <a:xfrm>
            <a:off x="15167182" y="9091749"/>
            <a:ext cx="1919035" cy="904967"/>
          </a:xfrm>
          <a:prstGeom prst="rect">
            <a:avLst/>
          </a:prstGeom>
          <a:solidFill>
            <a:schemeClr val="bg1"/>
          </a:solidFill>
        </p:spPr>
        <p:txBody>
          <a:bodyPr wrap="square" rtlCol="0">
            <a:spAutoFit/>
          </a:bodyPr>
          <a:lstStyle/>
          <a:p>
            <a:pPr marL="0" marR="0" lvl="0" indent="0" algn="l" defTabSz="1373785" rtl="0" eaLnBrk="1" fontAlgn="auto" latinLnBrk="0" hangingPunct="1">
              <a:lnSpc>
                <a:spcPct val="100000"/>
              </a:lnSpc>
              <a:spcBef>
                <a:spcPts val="0"/>
              </a:spcBef>
              <a:spcAft>
                <a:spcPts val="0"/>
              </a:spcAft>
              <a:buClrTx/>
              <a:buSzTx/>
              <a:buFontTx/>
              <a:buNone/>
              <a:tabLst/>
              <a:defRPr/>
            </a:pPr>
            <a:endParaRPr kumimoji="0" lang="en-CA" sz="28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C6A946FB-0C96-4FC8-B1BD-B0B0E6167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49" y="8392086"/>
            <a:ext cx="3581407" cy="1152146"/>
          </a:xfrm>
          <a:prstGeom prst="rect">
            <a:avLst/>
          </a:prstGeom>
        </p:spPr>
      </p:pic>
    </p:spTree>
    <p:extLst>
      <p:ext uri="{BB962C8B-B14F-4D97-AF65-F5344CB8AC3E}">
        <p14:creationId xmlns:p14="http://schemas.microsoft.com/office/powerpoint/2010/main" val="283567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4558" y="6016601"/>
            <a:ext cx="9816666" cy="2176844"/>
          </a:xfrm>
        </p:spPr>
        <p:txBody>
          <a:bodyPr>
            <a:noAutofit/>
          </a:bodyPr>
          <a:lstStyle/>
          <a:p>
            <a:pPr algn="l"/>
            <a:r>
              <a:rPr lang="en-US" sz="1800" dirty="0">
                <a:latin typeface="Open Sans" panose="020B0604020202020204" charset="0"/>
                <a:ea typeface="Open Sans" panose="020B0604020202020204" charset="0"/>
                <a:cs typeface="Open Sans" panose="020B0604020202020204" charset="0"/>
              </a:rPr>
              <a:t>This manual is a partnership project between the Canadian Pacific District (CPD) of the Christian and Missionary Alliance in Canada, Steve Schneider, and Gerry Teichrob.</a:t>
            </a:r>
            <a:endParaRPr lang="en-CA" sz="1800" dirty="0">
              <a:latin typeface="Open Sans" panose="020B0604020202020204" charset="0"/>
              <a:ea typeface="Open Sans" panose="020B0604020202020204" charset="0"/>
              <a:cs typeface="Open Sans" panose="020B0604020202020204" charset="0"/>
            </a:endParaRPr>
          </a:p>
          <a:p>
            <a:pPr algn="l"/>
            <a:r>
              <a:rPr lang="en-US" sz="1800" dirty="0">
                <a:solidFill>
                  <a:schemeClr val="tx1"/>
                </a:solidFill>
                <a:latin typeface="Open Sans" panose="020B0604020202020204" charset="0"/>
                <a:ea typeface="Open Sans" panose="020B0604020202020204" charset="0"/>
                <a:cs typeface="Open Sans" panose="020B0604020202020204" charset="0"/>
              </a:rPr>
              <a:t>pacificdistrict.ca</a:t>
            </a:r>
            <a:endParaRPr lang="en-CA" sz="1800" dirty="0">
              <a:solidFill>
                <a:schemeClr val="tx1"/>
              </a:solidFill>
              <a:latin typeface="Open Sans" panose="020B0604020202020204" charset="0"/>
              <a:ea typeface="Open Sans" panose="020B0604020202020204" charset="0"/>
              <a:cs typeface="Open Sans" panose="020B0604020202020204" charset="0"/>
            </a:endParaRPr>
          </a:p>
          <a:p>
            <a:pPr algn="l"/>
            <a:r>
              <a:rPr lang="en-US" sz="1800" dirty="0">
                <a:latin typeface="Open Sans" panose="020B0604020202020204" charset="0"/>
                <a:ea typeface="Open Sans" panose="020B0604020202020204" charset="0"/>
                <a:cs typeface="Open Sans" panose="020B0604020202020204" charset="0"/>
              </a:rPr>
              <a:t> </a:t>
            </a:r>
            <a:endParaRPr lang="en-CA" sz="1800" dirty="0">
              <a:latin typeface="Open Sans" panose="020B0604020202020204" charset="0"/>
              <a:ea typeface="Open Sans" panose="020B0604020202020204" charset="0"/>
              <a:cs typeface="Open Sans" panose="020B0604020202020204" charset="0"/>
            </a:endParaRPr>
          </a:p>
          <a:p>
            <a:pPr algn="l"/>
            <a:r>
              <a:rPr lang="en-US" sz="1800" dirty="0">
                <a:latin typeface="Open Sans" panose="020B0604020202020204" charset="0"/>
                <a:ea typeface="Open Sans" panose="020B0604020202020204" charset="0"/>
                <a:cs typeface="Open Sans" panose="020B0604020202020204" charset="0"/>
              </a:rPr>
              <a:t>Except where otherwise noted, Scripture quotations are taken from the New International Version</a:t>
            </a:r>
            <a:r>
              <a:rPr lang="en-US" sz="1800" baseline="30000" dirty="0">
                <a:latin typeface="Open Sans" panose="020B0604020202020204" charset="0"/>
                <a:ea typeface="Open Sans" panose="020B0604020202020204" charset="0"/>
                <a:cs typeface="Open Sans" panose="020B0604020202020204" charset="0"/>
              </a:rPr>
              <a:t>©</a:t>
            </a:r>
            <a:r>
              <a:rPr lang="en-US" sz="1800" dirty="0">
                <a:latin typeface="Open Sans" panose="020B0604020202020204" charset="0"/>
                <a:ea typeface="Open Sans" panose="020B0604020202020204" charset="0"/>
                <a:cs typeface="Open Sans" panose="020B0604020202020204" charset="0"/>
              </a:rPr>
              <a:t> 2011 by Biblica.</a:t>
            </a:r>
            <a:endParaRPr lang="en-CA" sz="1800" dirty="0">
              <a:latin typeface="Open Sans" panose="020B0604020202020204" charset="0"/>
              <a:ea typeface="Open Sans" panose="020B0604020202020204" charset="0"/>
              <a:cs typeface="Open Sans" panose="020B0604020202020204" charset="0"/>
            </a:endParaRPr>
          </a:p>
          <a:p>
            <a:pPr algn="l"/>
            <a:r>
              <a:rPr lang="en-US" sz="1800" dirty="0">
                <a:latin typeface="Open Sans" panose="020B0604020202020204" charset="0"/>
                <a:ea typeface="Open Sans" panose="020B0604020202020204" charset="0"/>
                <a:cs typeface="Open Sans" panose="020B0604020202020204" charset="0"/>
              </a:rPr>
              <a:t> </a:t>
            </a:r>
            <a:endParaRPr lang="en-CA" sz="1800" dirty="0">
              <a:latin typeface="Open Sans" panose="020B0604020202020204" charset="0"/>
              <a:ea typeface="Open Sans" panose="020B0604020202020204" charset="0"/>
              <a:cs typeface="Open Sans" panose="020B0604020202020204" charset="0"/>
            </a:endParaRPr>
          </a:p>
        </p:txBody>
      </p:sp>
      <p:pic>
        <p:nvPicPr>
          <p:cNvPr id="5" name="Picture 4" descr="Blue text on a black background&#10;&#10;Description automatically generated">
            <a:extLst>
              <a:ext uri="{FF2B5EF4-FFF2-40B4-BE49-F238E27FC236}">
                <a16:creationId xmlns:a16="http://schemas.microsoft.com/office/drawing/2014/main" id="{4A162970-6D28-5797-5113-046B318A0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927" y="6016601"/>
            <a:ext cx="3355855" cy="1152146"/>
          </a:xfrm>
          <a:prstGeom prst="rect">
            <a:avLst/>
          </a:prstGeom>
        </p:spPr>
      </p:pic>
    </p:spTree>
    <p:extLst>
      <p:ext uri="{BB962C8B-B14F-4D97-AF65-F5344CB8AC3E}">
        <p14:creationId xmlns:p14="http://schemas.microsoft.com/office/powerpoint/2010/main" val="308049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3784</Words>
  <Application>Microsoft Office PowerPoint</Application>
  <PresentationFormat>Custom</PresentationFormat>
  <Paragraphs>627</Paragraphs>
  <Slides>93</Slides>
  <Notes>93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93</vt:i4>
      </vt:variant>
    </vt:vector>
  </HeadingPairs>
  <TitlesOfParts>
    <vt:vector size="108" baseType="lpstr">
      <vt:lpstr>Raleway</vt:lpstr>
      <vt:lpstr>Lato Light</vt:lpstr>
      <vt:lpstr>Oswald Regular</vt:lpstr>
      <vt:lpstr>Oswald</vt:lpstr>
      <vt:lpstr>Heydings Controls</vt:lpstr>
      <vt:lpstr>Arial</vt:lpstr>
      <vt:lpstr>Calibri</vt:lpstr>
      <vt:lpstr>Century Gothic</vt:lpstr>
      <vt:lpstr>Open Sans</vt:lpstr>
      <vt:lpstr>Custom Design</vt:lpstr>
      <vt:lpstr>1_Custom Design</vt:lpstr>
      <vt:lpstr>2_Custom Design</vt:lpstr>
      <vt:lpstr>3_Custom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1467</cp:revision>
  <cp:lastPrinted>2015-01-14T16:58:52Z</cp:lastPrinted>
  <dcterms:created xsi:type="dcterms:W3CDTF">2014-02-13T17:38:34Z</dcterms:created>
  <dcterms:modified xsi:type="dcterms:W3CDTF">2024-10-11T17:30:21Z</dcterms:modified>
  <cp:contentStatus/>
</cp:coreProperties>
</file>